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345" r:id="rId3"/>
    <p:sldId id="266" r:id="rId4"/>
    <p:sldId id="346" r:id="rId5"/>
    <p:sldId id="270" r:id="rId6"/>
    <p:sldId id="347" r:id="rId7"/>
    <p:sldId id="271" r:id="rId8"/>
    <p:sldId id="348" r:id="rId9"/>
    <p:sldId id="272" r:id="rId10"/>
    <p:sldId id="349" r:id="rId11"/>
    <p:sldId id="257" r:id="rId12"/>
    <p:sldId id="350" r:id="rId13"/>
    <p:sldId id="274" r:id="rId14"/>
    <p:sldId id="351" r:id="rId15"/>
    <p:sldId id="298" r:id="rId16"/>
    <p:sldId id="352" r:id="rId17"/>
    <p:sldId id="299" r:id="rId18"/>
    <p:sldId id="353" r:id="rId19"/>
    <p:sldId id="300" r:id="rId20"/>
    <p:sldId id="354" r:id="rId21"/>
    <p:sldId id="344" r:id="rId22"/>
    <p:sldId id="355" r:id="rId23"/>
    <p:sldId id="301" r:id="rId24"/>
    <p:sldId id="357" r:id="rId25"/>
    <p:sldId id="414" r:id="rId26"/>
    <p:sldId id="415" r:id="rId27"/>
    <p:sldId id="261" r:id="rId28"/>
    <p:sldId id="358" r:id="rId29"/>
    <p:sldId id="295" r:id="rId30"/>
    <p:sldId id="359" r:id="rId31"/>
    <p:sldId id="294" r:id="rId32"/>
    <p:sldId id="360" r:id="rId33"/>
    <p:sldId id="303" r:id="rId34"/>
    <p:sldId id="361" r:id="rId35"/>
    <p:sldId id="260" r:id="rId36"/>
    <p:sldId id="362" r:id="rId37"/>
    <p:sldId id="262" r:id="rId38"/>
    <p:sldId id="363" r:id="rId39"/>
    <p:sldId id="312" r:id="rId40"/>
    <p:sldId id="364" r:id="rId41"/>
    <p:sldId id="311" r:id="rId42"/>
    <p:sldId id="306" r:id="rId43"/>
    <p:sldId id="368" r:id="rId44"/>
    <p:sldId id="412" r:id="rId45"/>
    <p:sldId id="413" r:id="rId46"/>
    <p:sldId id="296" r:id="rId47"/>
    <p:sldId id="369" r:id="rId48"/>
    <p:sldId id="342" r:id="rId49"/>
    <p:sldId id="370" r:id="rId50"/>
    <p:sldId id="330" r:id="rId51"/>
    <p:sldId id="372" r:id="rId52"/>
    <p:sldId id="316" r:id="rId53"/>
    <p:sldId id="374" r:id="rId54"/>
    <p:sldId id="343" r:id="rId55"/>
    <p:sldId id="375" r:id="rId56"/>
    <p:sldId id="339" r:id="rId57"/>
    <p:sldId id="376" r:id="rId58"/>
    <p:sldId id="410" r:id="rId59"/>
    <p:sldId id="411" r:id="rId60"/>
    <p:sldId id="259" r:id="rId61"/>
    <p:sldId id="377" r:id="rId62"/>
    <p:sldId id="326" r:id="rId63"/>
    <p:sldId id="378" r:id="rId64"/>
    <p:sldId id="408" r:id="rId65"/>
    <p:sldId id="406" r:id="rId66"/>
    <p:sldId id="409" r:id="rId67"/>
    <p:sldId id="407" r:id="rId68"/>
    <p:sldId id="379" r:id="rId69"/>
    <p:sldId id="405" r:id="rId70"/>
    <p:sldId id="308" r:id="rId71"/>
    <p:sldId id="380" r:id="rId72"/>
    <p:sldId id="404" r:id="rId73"/>
    <p:sldId id="381" r:id="rId74"/>
    <p:sldId id="403" r:id="rId75"/>
    <p:sldId id="382" r:id="rId76"/>
    <p:sldId id="402" r:id="rId77"/>
    <p:sldId id="383" r:id="rId78"/>
    <p:sldId id="401" r:id="rId79"/>
    <p:sldId id="384" r:id="rId80"/>
    <p:sldId id="400" r:id="rId81"/>
    <p:sldId id="385" r:id="rId82"/>
    <p:sldId id="289" r:id="rId83"/>
    <p:sldId id="399" r:id="rId84"/>
    <p:sldId id="398" r:id="rId85"/>
    <p:sldId id="386" r:id="rId86"/>
    <p:sldId id="397" r:id="rId87"/>
    <p:sldId id="388" r:id="rId88"/>
    <p:sldId id="396" r:id="rId89"/>
    <p:sldId id="387" r:id="rId90"/>
    <p:sldId id="395" r:id="rId91"/>
    <p:sldId id="279" r:id="rId92"/>
    <p:sldId id="394" r:id="rId93"/>
    <p:sldId id="281" r:id="rId94"/>
    <p:sldId id="393" r:id="rId95"/>
    <p:sldId id="335" r:id="rId96"/>
    <p:sldId id="392" r:id="rId97"/>
    <p:sldId id="302" r:id="rId98"/>
    <p:sldId id="391" r:id="rId99"/>
    <p:sldId id="334" r:id="rId100"/>
    <p:sldId id="390" r:id="rId101"/>
    <p:sldId id="333" r:id="rId102"/>
    <p:sldId id="389" r:id="rId103"/>
    <p:sldId id="338" r:id="rId104"/>
    <p:sldId id="292" r:id="rId105"/>
    <p:sldId id="373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5"/>
    <p:restoredTop sz="84247"/>
  </p:normalViewPr>
  <p:slideViewPr>
    <p:cSldViewPr snapToGrid="0">
      <p:cViewPr varScale="1">
        <p:scale>
          <a:sx n="53" d="100"/>
          <a:sy n="53" d="100"/>
        </p:scale>
        <p:origin x="10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418FE-0660-B34D-957D-737BD8235275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77386-20BC-AE45-A910-C2A902827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9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1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8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84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71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estimate is point at which outgroup joins the rest of the tree of interest</a:t>
            </a:r>
          </a:p>
          <a:p>
            <a:r>
              <a:rPr lang="en-US" dirty="0"/>
              <a:t>Bootstrapping gives you estimate of confidence of the branches in a phylogenetic tree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6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www.iqtree.org</a:t>
            </a:r>
            <a:r>
              <a:rPr lang="en-US" dirty="0"/>
              <a:t>/doc/Substitution-Models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0B16-D7FD-3D4D-8C2B-FFA6833638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H3N2 is drift</a:t>
            </a:r>
          </a:p>
          <a:p>
            <a:r>
              <a:rPr lang="en-US" dirty="0"/>
              <a:t>H1N1 is shift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9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5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1179-F03B-BD67-89CD-3FD268DD1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04482-C2AB-7C91-1CCF-258EB77FB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5885B-86A8-BC45-3533-F338A5ED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980D-E156-4D1F-6880-A12DE12F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42136-BE4F-4D8E-3FD8-5861DE3D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6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FA17-8561-C4BA-A906-C5D84723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CB0A5-E687-EDA0-5EE5-F3AB2A2B5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3195C-4D3A-A99D-2D61-173630CE2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33AA3-4416-3CBB-733D-501A981A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91BE2-5C68-BBBC-708F-E00CA5BF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4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32357-23D0-687B-FF7A-3A4372E6F2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32118-FA33-B210-561C-A5DF2EFF1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6BB8-9A17-3E1D-9D2D-165877DE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5C9-589B-1644-D506-ED86DB6C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A968-C463-1052-F21A-6DCF12A4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8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F326-7F30-73B0-587A-2D0D3726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D9F34-A3F7-E00E-D8C0-A8421B431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E86B4-BB2D-B9E8-6511-919ECD79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E7311-A31D-AB48-D227-7D2FBE1A6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75B4A-D4A0-C939-DF4C-FA17E153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7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2473-DF02-AF0A-9D00-5E3C775E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6AC78-C398-25DB-6DA6-8F423319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01325-9ACA-8A2E-3C1E-D6D17111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9CBE5-8AA1-6356-7481-74098365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CBC78-5137-6F46-D453-814B1408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7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2B92-010C-BF74-6DBA-380BA4BE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C5CDA-2478-DE79-8465-E644A436E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634CB-5C2D-FAF3-4F14-1C0F46A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4133D-E7DB-13AD-6FBA-039A5ACA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17703-8B4F-A9B1-7732-0786B31C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E4EAA-1AE0-A9E0-4CA5-B95A925A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7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2E5D-0DDB-5FC8-B62A-B89F5E41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0301-608C-01B0-8A69-8490133DC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4BBE3-F535-C8C9-7F89-EDE7ECE34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D8437-652C-24A3-699D-DF4247F48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68963-97D5-64B1-539A-E46B323E3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FFBBDF-D2B6-1A0F-EF4E-2320DF9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258DD7-5D73-EE2A-4DC6-39DDEB3C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BBEC98-1248-132D-E1DD-2F1D3676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4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A8B5-057B-ECC7-E88B-D44D3C7C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F34FD-4DD6-074D-AECD-411778E6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77977-8819-A17D-FC6B-EC6E8529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A3C-3E4C-11A9-1A43-E945D8AA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2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5BA37-5066-7E5C-B643-3074EF0E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D9152B-F0A8-21B6-DEDF-93B05897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91137-EA2B-E3FF-E8B6-E80C34C4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1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8DED-F560-FD4D-DFF1-B6D4FD02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CEEE-0898-12D3-E77A-8CCA3D08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77D9C-7337-B652-87B8-2109CA54E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71906-7A5E-C0CC-1AF7-4B5C5C8E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10767-B9A5-99F0-82A2-9B8F3013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A0CC9-7256-0D2F-0425-3D2EA204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3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C1E3-B040-6597-8E7A-3E36001F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ACDBF-B71E-6F68-F809-B9BE62C53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5B8D7-240C-92CC-4251-175A32FAB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D8D29-E7C8-D716-D0D2-5E87171D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EBCD8-2D5F-6FA9-3FBD-9F774619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07724-D7DB-E2DD-59B2-6E41937B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7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4E44D-BA18-57C8-413D-1166FC80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8C0A5-FC54-E68F-6B47-1C5F93F31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8CE0B-D877-1769-4DE8-DA034169A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F0E33-82C1-5C40-9BDB-3BB26BBC6BF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A7F38-10DB-25E7-A73C-A551CE8DF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0C806-69A0-EBA6-D0CD-F7C5AFE78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5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67B0-0899-5D31-2A1F-5E002ED0A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391" y="0"/>
            <a:ext cx="9885218" cy="1307533"/>
          </a:xfrm>
        </p:spPr>
        <p:txBody>
          <a:bodyPr/>
          <a:lstStyle/>
          <a:p>
            <a:r>
              <a:rPr lang="en-US" dirty="0"/>
              <a:t>Introduction to phylogenetics</a:t>
            </a:r>
          </a:p>
        </p:txBody>
      </p:sp>
      <p:pic>
        <p:nvPicPr>
          <p:cNvPr id="1026" name="Picture 2" descr="Beyond Darwin's Tree: A Critical Look at Phylogenetics | Answers in Genesis">
            <a:extLst>
              <a:ext uri="{FF2B5EF4-FFF2-40B4-BE49-F238E27FC236}">
                <a16:creationId xmlns:a16="http://schemas.microsoft.com/office/drawing/2014/main" id="{7638FC1C-C93F-6A3C-D727-019D8941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7524"/>
            <a:ext cx="12192000" cy="38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43B8BB-5C22-5D39-6736-00FC3B2C6DF0}"/>
              </a:ext>
            </a:extLst>
          </p:cNvPr>
          <p:cNvSpPr txBox="1"/>
          <p:nvPr/>
        </p:nvSpPr>
        <p:spPr>
          <a:xfrm>
            <a:off x="1477203" y="1691514"/>
            <a:ext cx="9237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Cara Brook</a:t>
            </a:r>
          </a:p>
          <a:p>
            <a:pPr algn="ctr"/>
            <a:r>
              <a:rPr lang="en-US" sz="2400" dirty="0"/>
              <a:t>Gwen Kettenburg</a:t>
            </a:r>
          </a:p>
          <a:p>
            <a:pPr algn="ctr"/>
            <a:r>
              <a:rPr lang="en-US" sz="2400" dirty="0"/>
              <a:t>Slides adapted from Richard </a:t>
            </a:r>
            <a:r>
              <a:rPr lang="en-US" sz="2400" dirty="0" err="1"/>
              <a:t>Ree</a:t>
            </a:r>
            <a:r>
              <a:rPr lang="en-US" sz="2400" dirty="0"/>
              <a:t> and Andrew </a:t>
            </a:r>
            <a:r>
              <a:rPr lang="en-US" sz="2400" dirty="0" err="1"/>
              <a:t>Hipp</a:t>
            </a:r>
            <a:r>
              <a:rPr lang="en-US" sz="2400" dirty="0"/>
              <a:t>, 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2265254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A88C-1911-62E5-FEAB-6A2EE546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A6FCC-0B05-8296-A60F-F4A76C026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48" y="96253"/>
            <a:ext cx="12020884" cy="6761747"/>
          </a:xfrm>
        </p:spPr>
      </p:pic>
    </p:spTree>
    <p:extLst>
      <p:ext uri="{BB962C8B-B14F-4D97-AF65-F5344CB8AC3E}">
        <p14:creationId xmlns:p14="http://schemas.microsoft.com/office/powerpoint/2010/main" val="18777898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A16A-9CE6-3421-968D-3611C214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57C0E-AF73-9821-610D-F3CC50523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4221"/>
            <a:ext cx="12341726" cy="6942221"/>
          </a:xfrm>
        </p:spPr>
      </p:pic>
    </p:spTree>
    <p:extLst>
      <p:ext uri="{BB962C8B-B14F-4D97-AF65-F5344CB8AC3E}">
        <p14:creationId xmlns:p14="http://schemas.microsoft.com/office/powerpoint/2010/main" val="32892378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5CC92-9276-118A-41AA-34761409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102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94FE-7E1F-B7AB-C902-F3673749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17092-8449-A634-546D-8AE3168E6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236160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D78FD-A837-12C3-170D-245761CE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844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8EAC-95AD-4B53-A33D-8859E7A0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make pretty in 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A6C6-323C-89B9-9D0C-9FF42A090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instructions in </a:t>
            </a:r>
            <a:r>
              <a:rPr lang="en-US" dirty="0" err="1"/>
              <a:t>lemur_tree_editing.R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4983908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C0BC-EF51-5B01-7704-E89A0477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421DE-86A0-247A-EC03-1EDDF84B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186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5265-B6AC-5F8B-B70B-1C8B77CF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310"/>
            <a:ext cx="10515600" cy="841721"/>
          </a:xfrm>
        </p:spPr>
        <p:txBody>
          <a:bodyPr/>
          <a:lstStyle/>
          <a:p>
            <a:r>
              <a:rPr lang="en-US" dirty="0"/>
              <a:t>What can you do with phylogenies?</a:t>
            </a:r>
          </a:p>
        </p:txBody>
      </p:sp>
      <p:pic>
        <p:nvPicPr>
          <p:cNvPr id="3076" name="Picture 4" descr="The emergence of humans - Understanding Evolution">
            <a:extLst>
              <a:ext uri="{FF2B5EF4-FFF2-40B4-BE49-F238E27FC236}">
                <a16:creationId xmlns:a16="http://schemas.microsoft.com/office/drawing/2014/main" id="{B71E9433-2F8B-4CDA-0630-C40740E9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9098"/>
            <a:ext cx="4026531" cy="47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5F59A-3AC6-4574-B3E0-03192F51809C}"/>
              </a:ext>
            </a:extLst>
          </p:cNvPr>
          <p:cNvSpPr txBox="1"/>
          <p:nvPr/>
        </p:nvSpPr>
        <p:spPr>
          <a:xfrm>
            <a:off x="0" y="6571734"/>
            <a:ext cx="285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 Museum of Paleontology</a:t>
            </a:r>
          </a:p>
        </p:txBody>
      </p:sp>
      <p:pic>
        <p:nvPicPr>
          <p:cNvPr id="3078" name="Picture 6" descr="placeholder">
            <a:extLst>
              <a:ext uri="{FF2B5EF4-FFF2-40B4-BE49-F238E27FC236}">
                <a16:creationId xmlns:a16="http://schemas.microsoft.com/office/drawing/2014/main" id="{5167422A-8D5B-8272-07D6-26A5B0B1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585" y="1033617"/>
            <a:ext cx="3625141" cy="55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49D48-17B4-8A47-32F2-5BC6C35B1FAD}"/>
              </a:ext>
            </a:extLst>
          </p:cNvPr>
          <p:cNvSpPr txBox="1"/>
          <p:nvPr/>
        </p:nvSpPr>
        <p:spPr>
          <a:xfrm>
            <a:off x="5019910" y="6571734"/>
            <a:ext cx="18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Herrera et al 2016</a:t>
            </a:r>
          </a:p>
        </p:txBody>
      </p:sp>
      <p:pic>
        <p:nvPicPr>
          <p:cNvPr id="3080" name="Picture 8" descr="Omicron, Its Mutations, and the Antibody Response | Science | AAAS">
            <a:extLst>
              <a:ext uri="{FF2B5EF4-FFF2-40B4-BE49-F238E27FC236}">
                <a16:creationId xmlns:a16="http://schemas.microsoft.com/office/drawing/2014/main" id="{533B1F9E-D1EA-EC34-FDE5-957B3257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726" y="1932709"/>
            <a:ext cx="4447309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872F05-BF00-162C-D3F7-6C8AF7C85F67}"/>
              </a:ext>
            </a:extLst>
          </p:cNvPr>
          <p:cNvSpPr txBox="1"/>
          <p:nvPr/>
        </p:nvSpPr>
        <p:spPr>
          <a:xfrm>
            <a:off x="9411801" y="6571734"/>
            <a:ext cx="120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 2022</a:t>
            </a:r>
          </a:p>
        </p:txBody>
      </p:sp>
    </p:spTree>
    <p:extLst>
      <p:ext uri="{BB962C8B-B14F-4D97-AF65-F5344CB8AC3E}">
        <p14:creationId xmlns:p14="http://schemas.microsoft.com/office/powerpoint/2010/main" val="321509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8A00-C36A-3BA6-DC70-991F7C0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3B55B0-BA68-78BB-ADA5-2BB095FC3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85" y="0"/>
            <a:ext cx="12042273" cy="6773779"/>
          </a:xfrm>
        </p:spPr>
      </p:pic>
    </p:spTree>
    <p:extLst>
      <p:ext uri="{BB962C8B-B14F-4D97-AF65-F5344CB8AC3E}">
        <p14:creationId xmlns:p14="http://schemas.microsoft.com/office/powerpoint/2010/main" val="156337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5265-B6AC-5F8B-B70B-1C8B77CF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310"/>
            <a:ext cx="10515600" cy="841721"/>
          </a:xfrm>
        </p:spPr>
        <p:txBody>
          <a:bodyPr/>
          <a:lstStyle/>
          <a:p>
            <a:r>
              <a:rPr lang="en-US" dirty="0"/>
              <a:t>What can you do with phylogenies?</a:t>
            </a:r>
          </a:p>
        </p:txBody>
      </p:sp>
      <p:pic>
        <p:nvPicPr>
          <p:cNvPr id="3076" name="Picture 4" descr="The emergence of humans - Understanding Evolution">
            <a:extLst>
              <a:ext uri="{FF2B5EF4-FFF2-40B4-BE49-F238E27FC236}">
                <a16:creationId xmlns:a16="http://schemas.microsoft.com/office/drawing/2014/main" id="{B71E9433-2F8B-4CDA-0630-C40740E9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9098"/>
            <a:ext cx="4026531" cy="47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5F59A-3AC6-4574-B3E0-03192F51809C}"/>
              </a:ext>
            </a:extLst>
          </p:cNvPr>
          <p:cNvSpPr txBox="1"/>
          <p:nvPr/>
        </p:nvSpPr>
        <p:spPr>
          <a:xfrm>
            <a:off x="0" y="6571734"/>
            <a:ext cx="285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 Museum of Paleontology</a:t>
            </a:r>
          </a:p>
        </p:txBody>
      </p:sp>
      <p:pic>
        <p:nvPicPr>
          <p:cNvPr id="3078" name="Picture 6" descr="placeholder">
            <a:extLst>
              <a:ext uri="{FF2B5EF4-FFF2-40B4-BE49-F238E27FC236}">
                <a16:creationId xmlns:a16="http://schemas.microsoft.com/office/drawing/2014/main" id="{5167422A-8D5B-8272-07D6-26A5B0B1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585" y="1033617"/>
            <a:ext cx="3625141" cy="55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49D48-17B4-8A47-32F2-5BC6C35B1FAD}"/>
              </a:ext>
            </a:extLst>
          </p:cNvPr>
          <p:cNvSpPr txBox="1"/>
          <p:nvPr/>
        </p:nvSpPr>
        <p:spPr>
          <a:xfrm>
            <a:off x="5019910" y="6571734"/>
            <a:ext cx="18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Herrera et al 2016</a:t>
            </a:r>
          </a:p>
        </p:txBody>
      </p:sp>
      <p:pic>
        <p:nvPicPr>
          <p:cNvPr id="3080" name="Picture 8" descr="Omicron, Its Mutations, and the Antibody Response | Science | AAAS">
            <a:extLst>
              <a:ext uri="{FF2B5EF4-FFF2-40B4-BE49-F238E27FC236}">
                <a16:creationId xmlns:a16="http://schemas.microsoft.com/office/drawing/2014/main" id="{533B1F9E-D1EA-EC34-FDE5-957B3257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726" y="1932709"/>
            <a:ext cx="4447309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872F05-BF00-162C-D3F7-6C8AF7C85F67}"/>
              </a:ext>
            </a:extLst>
          </p:cNvPr>
          <p:cNvSpPr txBox="1"/>
          <p:nvPr/>
        </p:nvSpPr>
        <p:spPr>
          <a:xfrm>
            <a:off x="9411801" y="6571734"/>
            <a:ext cx="120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 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3AC76-9FCC-8007-99EB-4F0377A21E95}"/>
              </a:ext>
            </a:extLst>
          </p:cNvPr>
          <p:cNvSpPr/>
          <p:nvPr/>
        </p:nvSpPr>
        <p:spPr>
          <a:xfrm>
            <a:off x="351659" y="2933991"/>
            <a:ext cx="3084077" cy="1309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Origin of something, relatedness and differences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31DC3-9E79-DA6D-8C90-E8ADBA268820}"/>
              </a:ext>
            </a:extLst>
          </p:cNvPr>
          <p:cNvSpPr/>
          <p:nvPr/>
        </p:nvSpPr>
        <p:spPr>
          <a:xfrm>
            <a:off x="4149585" y="2933991"/>
            <a:ext cx="3057882" cy="1309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Diversification of 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08AE83-1C99-2EC9-D1DB-A869634A817C}"/>
              </a:ext>
            </a:extLst>
          </p:cNvPr>
          <p:cNvSpPr/>
          <p:nvPr/>
        </p:nvSpPr>
        <p:spPr>
          <a:xfrm>
            <a:off x="8484275" y="2933991"/>
            <a:ext cx="3057882" cy="1309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Changes in real time</a:t>
            </a:r>
          </a:p>
        </p:txBody>
      </p:sp>
    </p:spTree>
    <p:extLst>
      <p:ext uri="{BB962C8B-B14F-4D97-AF65-F5344CB8AC3E}">
        <p14:creationId xmlns:p14="http://schemas.microsoft.com/office/powerpoint/2010/main" val="328564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DE88-77BB-7AA6-BA87-6D30DF44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E3E9C-817A-ED72-F450-F218C5231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21055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091941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0DAFE3-B23D-C059-00C8-023F8F1FA09F}"/>
              </a:ext>
            </a:extLst>
          </p:cNvPr>
          <p:cNvSpPr txBox="1"/>
          <p:nvPr/>
        </p:nvSpPr>
        <p:spPr>
          <a:xfrm>
            <a:off x="5328257" y="309895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Bayesian trees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D527E-692E-C054-DF41-A34A856F7DB3}"/>
              </a:ext>
            </a:extLst>
          </p:cNvPr>
          <p:cNvSpPr txBox="1"/>
          <p:nvPr/>
        </p:nvSpPr>
        <p:spPr>
          <a:xfrm>
            <a:off x="9078900" y="303846"/>
            <a:ext cx="209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5401EF-4EE6-A329-89B8-546A99138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7"/>
          <a:stretch/>
        </p:blipFill>
        <p:spPr bwMode="auto">
          <a:xfrm>
            <a:off x="0" y="854510"/>
            <a:ext cx="8035636" cy="44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E9FAD-558E-4EE8-37DE-1EB02F45D05F}"/>
              </a:ext>
            </a:extLst>
          </p:cNvPr>
          <p:cNvSpPr txBox="1"/>
          <p:nvPr/>
        </p:nvSpPr>
        <p:spPr>
          <a:xfrm>
            <a:off x="1249879" y="309895"/>
            <a:ext cx="15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88387-8851-D567-A753-8EC5D08F4103}"/>
              </a:ext>
            </a:extLst>
          </p:cNvPr>
          <p:cNvSpPr txBox="1"/>
          <p:nvPr/>
        </p:nvSpPr>
        <p:spPr>
          <a:xfrm>
            <a:off x="10414654" y="6301888"/>
            <a:ext cx="1777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Suchard</a:t>
            </a:r>
            <a:r>
              <a:rPr lang="en-US" sz="1600" dirty="0"/>
              <a:t> et al. 2018</a:t>
            </a:r>
          </a:p>
          <a:p>
            <a:r>
              <a:rPr lang="en-US" sz="1600" dirty="0"/>
              <a:t>Kuhn et al.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F0255-46F8-A074-DBF2-1DFCD1FEAFD6}"/>
              </a:ext>
            </a:extLst>
          </p:cNvPr>
          <p:cNvSpPr txBox="1"/>
          <p:nvPr/>
        </p:nvSpPr>
        <p:spPr>
          <a:xfrm>
            <a:off x="1421564" y="5634157"/>
            <a:ext cx="195758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WHERE does it go?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D26A6-C59B-EF81-65D1-5174F7919951}"/>
              </a:ext>
            </a:extLst>
          </p:cNvPr>
          <p:cNvSpPr txBox="1"/>
          <p:nvPr/>
        </p:nvSpPr>
        <p:spPr>
          <a:xfrm>
            <a:off x="4822527" y="5495658"/>
            <a:ext cx="321310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WHEN is the most recent common ancestor?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167F4-F213-8283-5EAA-2942525457A7}"/>
              </a:ext>
            </a:extLst>
          </p:cNvPr>
          <p:cNvSpPr txBox="1"/>
          <p:nvPr/>
        </p:nvSpPr>
        <p:spPr>
          <a:xfrm>
            <a:off x="8964801" y="5495658"/>
            <a:ext cx="301847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different is it to what’s known?</a:t>
            </a:r>
          </a:p>
        </p:txBody>
      </p:sp>
      <p:pic>
        <p:nvPicPr>
          <p:cNvPr id="7172" name="Picture 4" descr="Filoviridae. Phylogenetic relationships of filoviruses ...">
            <a:extLst>
              <a:ext uri="{FF2B5EF4-FFF2-40B4-BE49-F238E27FC236}">
                <a16:creationId xmlns:a16="http://schemas.microsoft.com/office/drawing/2014/main" id="{5504CB46-2B6B-7CA8-7273-52A58AB4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132" y="1597745"/>
            <a:ext cx="4588868" cy="284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04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A85C-7156-798B-5366-9D871063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304C8-42B9-7002-39C5-010F8BE8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6BEE7-F490-2C30-D537-A6BA434B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0DAFE3-B23D-C059-00C8-023F8F1FA09F}"/>
              </a:ext>
            </a:extLst>
          </p:cNvPr>
          <p:cNvSpPr txBox="1"/>
          <p:nvPr/>
        </p:nvSpPr>
        <p:spPr>
          <a:xfrm>
            <a:off x="5328257" y="309895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Bayesian trees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D527E-692E-C054-DF41-A34A856F7DB3}"/>
              </a:ext>
            </a:extLst>
          </p:cNvPr>
          <p:cNvSpPr txBox="1"/>
          <p:nvPr/>
        </p:nvSpPr>
        <p:spPr>
          <a:xfrm>
            <a:off x="9078900" y="303846"/>
            <a:ext cx="209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5401EF-4EE6-A329-89B8-546A99138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7"/>
          <a:stretch/>
        </p:blipFill>
        <p:spPr bwMode="auto">
          <a:xfrm>
            <a:off x="0" y="854510"/>
            <a:ext cx="8035636" cy="44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E9FAD-558E-4EE8-37DE-1EB02F45D05F}"/>
              </a:ext>
            </a:extLst>
          </p:cNvPr>
          <p:cNvSpPr txBox="1"/>
          <p:nvPr/>
        </p:nvSpPr>
        <p:spPr>
          <a:xfrm>
            <a:off x="1249879" y="309895"/>
            <a:ext cx="15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88387-8851-D567-A753-8EC5D08F4103}"/>
              </a:ext>
            </a:extLst>
          </p:cNvPr>
          <p:cNvSpPr txBox="1"/>
          <p:nvPr/>
        </p:nvSpPr>
        <p:spPr>
          <a:xfrm>
            <a:off x="10414654" y="6301888"/>
            <a:ext cx="1777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Suchard</a:t>
            </a:r>
            <a:r>
              <a:rPr lang="en-US" sz="1600" dirty="0"/>
              <a:t> et al. 2018</a:t>
            </a:r>
          </a:p>
          <a:p>
            <a:r>
              <a:rPr lang="en-US" sz="1600" dirty="0"/>
              <a:t>Kuhn et al.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F0255-46F8-A074-DBF2-1DFCD1FEAFD6}"/>
              </a:ext>
            </a:extLst>
          </p:cNvPr>
          <p:cNvSpPr txBox="1"/>
          <p:nvPr/>
        </p:nvSpPr>
        <p:spPr>
          <a:xfrm>
            <a:off x="1421564" y="5634157"/>
            <a:ext cx="195758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WHERE does it go?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D26A6-C59B-EF81-65D1-5174F7919951}"/>
              </a:ext>
            </a:extLst>
          </p:cNvPr>
          <p:cNvSpPr txBox="1"/>
          <p:nvPr/>
        </p:nvSpPr>
        <p:spPr>
          <a:xfrm>
            <a:off x="4822527" y="5495658"/>
            <a:ext cx="321310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WHEN is the most recent common ancestor?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167F4-F213-8283-5EAA-2942525457A7}"/>
              </a:ext>
            </a:extLst>
          </p:cNvPr>
          <p:cNvSpPr txBox="1"/>
          <p:nvPr/>
        </p:nvSpPr>
        <p:spPr>
          <a:xfrm>
            <a:off x="8964801" y="5495658"/>
            <a:ext cx="301847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different is it to what’s known?</a:t>
            </a:r>
          </a:p>
        </p:txBody>
      </p:sp>
      <p:pic>
        <p:nvPicPr>
          <p:cNvPr id="7172" name="Picture 4" descr="Filoviridae. Phylogenetic relationships of filoviruses ...">
            <a:extLst>
              <a:ext uri="{FF2B5EF4-FFF2-40B4-BE49-F238E27FC236}">
                <a16:creationId xmlns:a16="http://schemas.microsoft.com/office/drawing/2014/main" id="{5504CB46-2B6B-7CA8-7273-52A58AB4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132" y="1597745"/>
            <a:ext cx="4588868" cy="284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3DAD7A-474E-430D-1CDA-3E42FEBCBE1E}"/>
              </a:ext>
            </a:extLst>
          </p:cNvPr>
          <p:cNvSpPr/>
          <p:nvPr/>
        </p:nvSpPr>
        <p:spPr>
          <a:xfrm>
            <a:off x="7603132" y="131046"/>
            <a:ext cx="4478032" cy="43132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4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FC2C-BEE3-D646-7A67-1145EA5C8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52170B-B7DC-9391-5255-5DF717570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4117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8C7B-A6D8-75A2-5903-46BCD5C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21"/>
            <a:ext cx="10515600" cy="1325563"/>
          </a:xfrm>
        </p:spPr>
        <p:txBody>
          <a:bodyPr/>
          <a:lstStyle/>
          <a:p>
            <a:r>
              <a:rPr lang="en-US" dirty="0"/>
              <a:t>Anatomy of a phylogeny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75090-ECA2-E781-56B6-452511E42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033" y="4034856"/>
            <a:ext cx="3536985" cy="2656890"/>
          </a:xfrm>
          <a:prstGeom prst="rect">
            <a:avLst/>
          </a:prstGeom>
        </p:spPr>
      </p:pic>
      <p:pic>
        <p:nvPicPr>
          <p:cNvPr id="9218" name="Picture 2" descr="Phylogenetic trees | Evolutionary tree (article) | Khan Academy">
            <a:extLst>
              <a:ext uri="{FF2B5EF4-FFF2-40B4-BE49-F238E27FC236}">
                <a16:creationId xmlns:a16="http://schemas.microsoft.com/office/drawing/2014/main" id="{56FD269F-4211-65D9-9B87-A7535FF2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" y="1312142"/>
            <a:ext cx="9407236" cy="51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DEA9D-C35E-0556-7A45-C4C2960190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8" r="59190" b="31619"/>
          <a:stretch/>
        </p:blipFill>
        <p:spPr>
          <a:xfrm>
            <a:off x="7998412" y="281424"/>
            <a:ext cx="3847223" cy="347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9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25368-7E8B-E542-C919-C6E96FC0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8BA6A-3D24-FBD0-C326-DA0EE4808498}"/>
              </a:ext>
            </a:extLst>
          </p:cNvPr>
          <p:cNvSpPr txBox="1"/>
          <p:nvPr/>
        </p:nvSpPr>
        <p:spPr>
          <a:xfrm>
            <a:off x="5323192" y="1523072"/>
            <a:ext cx="154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Cara Brook</a:t>
            </a:r>
          </a:p>
        </p:txBody>
      </p:sp>
    </p:spTree>
    <p:extLst>
      <p:ext uri="{BB962C8B-B14F-4D97-AF65-F5344CB8AC3E}">
        <p14:creationId xmlns:p14="http://schemas.microsoft.com/office/powerpoint/2010/main" val="3152975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2D26-9E6C-9680-44BE-A84C61D7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751074-901F-E2D4-BC3F-749F95C6D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30980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E10B-CA8A-D5AB-47F8-2E17E63B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Cladogram versus phylogenetic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A265B-CA42-397F-701E-D3C8A7B97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6" b="10480"/>
          <a:stretch/>
        </p:blipFill>
        <p:spPr>
          <a:xfrm>
            <a:off x="269823" y="1128193"/>
            <a:ext cx="8124669" cy="5562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819F1-20A8-F752-EFA6-44D9973830AC}"/>
              </a:ext>
            </a:extLst>
          </p:cNvPr>
          <p:cNvSpPr txBox="1"/>
          <p:nvPr/>
        </p:nvSpPr>
        <p:spPr>
          <a:xfrm>
            <a:off x="10503246" y="649287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Wikipedia, 2022</a:t>
            </a:r>
          </a:p>
        </p:txBody>
      </p:sp>
    </p:spTree>
    <p:extLst>
      <p:ext uri="{BB962C8B-B14F-4D97-AF65-F5344CB8AC3E}">
        <p14:creationId xmlns:p14="http://schemas.microsoft.com/office/powerpoint/2010/main" val="223319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7054-DACB-7381-C9DD-E0395D3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1C5E6-718B-A4F4-C05C-B355BA7C6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497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E10B-CA8A-D5AB-47F8-2E17E63B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Cladogram versus phylogenetic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1F704-EB44-0D90-65F4-8A028ACF9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79"/>
          <a:stretch/>
        </p:blipFill>
        <p:spPr>
          <a:xfrm>
            <a:off x="253999" y="1181023"/>
            <a:ext cx="7911603" cy="531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819F1-20A8-F752-EFA6-44D9973830AC}"/>
              </a:ext>
            </a:extLst>
          </p:cNvPr>
          <p:cNvSpPr txBox="1"/>
          <p:nvPr/>
        </p:nvSpPr>
        <p:spPr>
          <a:xfrm>
            <a:off x="10503246" y="649287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Wikipedia,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6DBE7-31C2-04BE-748A-84D469C0F6B3}"/>
              </a:ext>
            </a:extLst>
          </p:cNvPr>
          <p:cNvSpPr txBox="1"/>
          <p:nvPr/>
        </p:nvSpPr>
        <p:spPr>
          <a:xfrm>
            <a:off x="9248932" y="2623278"/>
            <a:ext cx="2338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Why aren’t we using cladograms for epidemiology instead of phylogenetic trees?</a:t>
            </a:r>
          </a:p>
        </p:txBody>
      </p:sp>
    </p:spTree>
    <p:extLst>
      <p:ext uri="{BB962C8B-B14F-4D97-AF65-F5344CB8AC3E}">
        <p14:creationId xmlns:p14="http://schemas.microsoft.com/office/powerpoint/2010/main" val="1201645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6B3C1-2C82-4A1B-B904-04AB8228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921E-DE40-8631-8190-BD2425C2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8DFC8F-A14C-5DC1-E514-021A0934C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699CA9-57D9-82C5-4A2A-ACFDD0F009C6}"/>
              </a:ext>
            </a:extLst>
          </p:cNvPr>
          <p:cNvSpPr txBox="1"/>
          <p:nvPr/>
        </p:nvSpPr>
        <p:spPr>
          <a:xfrm>
            <a:off x="9248932" y="2623278"/>
            <a:ext cx="2338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Pourquoi</a:t>
            </a:r>
            <a:r>
              <a:rPr lang="en-US" sz="2400" b="1" dirty="0"/>
              <a:t> on utilize les </a:t>
            </a:r>
            <a:r>
              <a:rPr lang="en-US" sz="2400" b="1" dirty="0" err="1"/>
              <a:t>phylogénies</a:t>
            </a:r>
            <a:r>
              <a:rPr lang="en-US" sz="2400" b="1" dirty="0"/>
              <a:t> au lieu des </a:t>
            </a:r>
            <a:r>
              <a:rPr lang="en-US" sz="2400" b="1" dirty="0" err="1"/>
              <a:t>cladogrammes</a:t>
            </a:r>
            <a:r>
              <a:rPr lang="en-US" sz="2400" b="1" dirty="0"/>
              <a:t> pour </a:t>
            </a:r>
            <a:r>
              <a:rPr lang="en-US" sz="2400" b="1" dirty="0" err="1"/>
              <a:t>l’epidémiologie</a:t>
            </a:r>
            <a:r>
              <a:rPr lang="en-US" sz="2400" b="1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B7F4F-71C7-FDEF-3972-8E2B76A90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79"/>
          <a:stretch/>
        </p:blipFill>
        <p:spPr>
          <a:xfrm>
            <a:off x="206185" y="1104410"/>
            <a:ext cx="8204547" cy="550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5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B4931-135D-7383-003D-30EDE66C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AF6A7-93AF-8679-F637-FEE113BBD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04489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2F1-6A0B-A6FC-E745-4E30C84B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8F7F7-9E2D-5184-1AA8-3DCE0369F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52796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16AF-2422-791C-20EE-EA258A36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441"/>
            <a:ext cx="10515600" cy="1325563"/>
          </a:xfrm>
        </p:spPr>
        <p:txBody>
          <a:bodyPr/>
          <a:lstStyle/>
          <a:p>
            <a:r>
              <a:rPr lang="en-US" dirty="0"/>
              <a:t>Parsimony versus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78578-601F-6A7F-3004-F0E1D6DFA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574" y="1182421"/>
            <a:ext cx="10515600" cy="4351338"/>
          </a:xfrm>
        </p:spPr>
        <p:txBody>
          <a:bodyPr/>
          <a:lstStyle/>
          <a:p>
            <a:r>
              <a:rPr lang="en-US" dirty="0"/>
              <a:t>Parsimony: minimum number of changes</a:t>
            </a:r>
          </a:p>
          <a:p>
            <a:r>
              <a:rPr lang="en-US" dirty="0"/>
              <a:t>Likelihood: maximum probability of the data having evolved on the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7AA25-D673-511B-A426-14A697B1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03" y="2672950"/>
            <a:ext cx="4373587" cy="3564709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C70E14FB-85B7-D850-AC9E-691E3BBF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45" y="4100382"/>
            <a:ext cx="6927557" cy="2736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A8D2A-6CD7-5DF6-CA75-8FFBF342C4D8}"/>
              </a:ext>
            </a:extLst>
          </p:cNvPr>
          <p:cNvSpPr txBox="1"/>
          <p:nvPr/>
        </p:nvSpPr>
        <p:spPr>
          <a:xfrm>
            <a:off x="8868284" y="6582804"/>
            <a:ext cx="343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Ree</a:t>
            </a:r>
            <a:r>
              <a:rPr lang="en-US" sz="1400" dirty="0"/>
              <a:t> and </a:t>
            </a:r>
            <a:r>
              <a:rPr lang="en-US" sz="1400" dirty="0" err="1"/>
              <a:t>Hipp</a:t>
            </a:r>
            <a:r>
              <a:rPr lang="en-US" sz="1400" dirty="0"/>
              <a:t>, UChicago,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C9F42-9FDA-88A4-841C-74A7ABA58F96}"/>
              </a:ext>
            </a:extLst>
          </p:cNvPr>
          <p:cNvSpPr/>
          <p:nvPr/>
        </p:nvSpPr>
        <p:spPr>
          <a:xfrm>
            <a:off x="4194943" y="4221919"/>
            <a:ext cx="1356898" cy="22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BE567-4FF0-0E50-888E-13681A43721E}"/>
              </a:ext>
            </a:extLst>
          </p:cNvPr>
          <p:cNvSpPr txBox="1"/>
          <p:nvPr/>
        </p:nvSpPr>
        <p:spPr>
          <a:xfrm>
            <a:off x="4089739" y="4221919"/>
            <a:ext cx="129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Descendant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95027-523A-23E6-FFA3-085012B65967}"/>
              </a:ext>
            </a:extLst>
          </p:cNvPr>
          <p:cNvSpPr txBox="1"/>
          <p:nvPr/>
        </p:nvSpPr>
        <p:spPr>
          <a:xfrm>
            <a:off x="5692374" y="4270638"/>
            <a:ext cx="68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Taxes</a:t>
            </a:r>
          </a:p>
        </p:txBody>
      </p:sp>
    </p:spTree>
    <p:extLst>
      <p:ext uri="{BB962C8B-B14F-4D97-AF65-F5344CB8AC3E}">
        <p14:creationId xmlns:p14="http://schemas.microsoft.com/office/powerpoint/2010/main" val="130147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B869-42BF-FE2B-0C31-A70E6231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57481-6407-C389-8CC6-F851F9712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65719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0435-BF49-E919-570A-58ECAC71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Parsimony: minimum number of changes regardless of time/opportunity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49A825-AB5B-2BA7-FAA5-8F4295935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589" y="1825625"/>
            <a:ext cx="982282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EB2E9-253C-66B3-278E-A1155116F06B}"/>
              </a:ext>
            </a:extLst>
          </p:cNvPr>
          <p:cNvSpPr txBox="1"/>
          <p:nvPr/>
        </p:nvSpPr>
        <p:spPr>
          <a:xfrm>
            <a:off x="8761509" y="6559171"/>
            <a:ext cx="343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Ree</a:t>
            </a:r>
            <a:r>
              <a:rPr lang="en-US" sz="1400" dirty="0"/>
              <a:t> and </a:t>
            </a:r>
            <a:r>
              <a:rPr lang="en-US" sz="1400" dirty="0" err="1"/>
              <a:t>Hipp</a:t>
            </a:r>
            <a:r>
              <a:rPr lang="en-US" sz="1400" dirty="0"/>
              <a:t>, UChicago, 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1EF69E-C273-7236-FC83-4A3C26DE7EB8}"/>
              </a:ext>
            </a:extLst>
          </p:cNvPr>
          <p:cNvSpPr/>
          <p:nvPr/>
        </p:nvSpPr>
        <p:spPr>
          <a:xfrm>
            <a:off x="2433711" y="1969477"/>
            <a:ext cx="1153551" cy="323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B96681-6237-0333-6705-5E4C1FA989FD}"/>
              </a:ext>
            </a:extLst>
          </p:cNvPr>
          <p:cNvSpPr/>
          <p:nvPr/>
        </p:nvSpPr>
        <p:spPr>
          <a:xfrm>
            <a:off x="6720561" y="1969476"/>
            <a:ext cx="1884179" cy="323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D4C842-B5B8-D944-1230-F3F94C4A2612}"/>
              </a:ext>
            </a:extLst>
          </p:cNvPr>
          <p:cNvSpPr/>
          <p:nvPr/>
        </p:nvSpPr>
        <p:spPr>
          <a:xfrm>
            <a:off x="1184590" y="5188634"/>
            <a:ext cx="1150648" cy="988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F30B9-747C-8199-0D08-3FE2286A72E1}"/>
              </a:ext>
            </a:extLst>
          </p:cNvPr>
          <p:cNvSpPr txBox="1"/>
          <p:nvPr/>
        </p:nvSpPr>
        <p:spPr>
          <a:xfrm>
            <a:off x="2502173" y="192370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Ancestor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4F9D8-814D-DF4B-21B6-EC8CCF1FD1AC}"/>
              </a:ext>
            </a:extLst>
          </p:cNvPr>
          <p:cNvSpPr txBox="1"/>
          <p:nvPr/>
        </p:nvSpPr>
        <p:spPr>
          <a:xfrm>
            <a:off x="7014331" y="1969476"/>
            <a:ext cx="129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Descendant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44E4-4F63-997F-9BD2-1282D970E8D6}"/>
              </a:ext>
            </a:extLst>
          </p:cNvPr>
          <p:cNvSpPr txBox="1"/>
          <p:nvPr/>
        </p:nvSpPr>
        <p:spPr>
          <a:xfrm>
            <a:off x="-78179" y="3506498"/>
            <a:ext cx="2413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Which is the least parsimonious?</a:t>
            </a:r>
          </a:p>
        </p:txBody>
      </p:sp>
    </p:spTree>
    <p:extLst>
      <p:ext uri="{BB962C8B-B14F-4D97-AF65-F5344CB8AC3E}">
        <p14:creationId xmlns:p14="http://schemas.microsoft.com/office/powerpoint/2010/main" val="329395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1CAB71-4514-9698-7152-45B4993E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90" y="155276"/>
            <a:ext cx="10515600" cy="1325563"/>
          </a:xfrm>
        </p:spPr>
        <p:txBody>
          <a:bodyPr/>
          <a:lstStyle/>
          <a:p>
            <a:r>
              <a:rPr lang="en-US" dirty="0"/>
              <a:t>What is a phylogeny?</a:t>
            </a:r>
          </a:p>
        </p:txBody>
      </p:sp>
      <p:pic>
        <p:nvPicPr>
          <p:cNvPr id="1028" name="Picture 4" descr="The literal tree of life is useful, updatable and already needs updates -  Science in the News">
            <a:extLst>
              <a:ext uri="{FF2B5EF4-FFF2-40B4-BE49-F238E27FC236}">
                <a16:creationId xmlns:a16="http://schemas.microsoft.com/office/drawing/2014/main" id="{97B1E9E5-9F34-314C-AA5B-4F3A1648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65" y="1150277"/>
            <a:ext cx="5624423" cy="55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rwin's finches - Wikipedia">
            <a:extLst>
              <a:ext uri="{FF2B5EF4-FFF2-40B4-BE49-F238E27FC236}">
                <a16:creationId xmlns:a16="http://schemas.microsoft.com/office/drawing/2014/main" id="{3EC24E5F-F370-177A-C051-F4EEC508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65" y="1348782"/>
            <a:ext cx="5524135" cy="416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465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767C-B50F-AB0E-2F2B-939B4D69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55C0F-9B7C-64EC-5C50-F0E05C7DE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3130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C081-016E-861C-0465-342CCFDF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Likelihood: probability of ancestral and descendant status is a function of time (branch length)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3CC09E-A054-4606-8F3C-F688015F7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166"/>
          <a:stretch/>
        </p:blipFill>
        <p:spPr>
          <a:xfrm>
            <a:off x="838200" y="1889421"/>
            <a:ext cx="10515600" cy="32452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1BE35-9734-3454-37FE-97F07E25178C}"/>
              </a:ext>
            </a:extLst>
          </p:cNvPr>
          <p:cNvSpPr txBox="1"/>
          <p:nvPr/>
        </p:nvSpPr>
        <p:spPr>
          <a:xfrm>
            <a:off x="8761509" y="6550223"/>
            <a:ext cx="343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Ree</a:t>
            </a:r>
            <a:r>
              <a:rPr lang="en-US" sz="1400" dirty="0"/>
              <a:t> and </a:t>
            </a:r>
            <a:r>
              <a:rPr lang="en-US" sz="1400" dirty="0" err="1"/>
              <a:t>Hipp</a:t>
            </a:r>
            <a:r>
              <a:rPr lang="en-US" sz="1400" dirty="0"/>
              <a:t>, UChicago,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0720A-D65E-A40A-0FAC-E2C8C761D707}"/>
              </a:ext>
            </a:extLst>
          </p:cNvPr>
          <p:cNvSpPr txBox="1"/>
          <p:nvPr/>
        </p:nvSpPr>
        <p:spPr>
          <a:xfrm>
            <a:off x="9616855" y="1861284"/>
            <a:ext cx="129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Descendant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E011C-DF92-040F-6490-31C36B10DBAC}"/>
              </a:ext>
            </a:extLst>
          </p:cNvPr>
          <p:cNvSpPr txBox="1"/>
          <p:nvPr/>
        </p:nvSpPr>
        <p:spPr>
          <a:xfrm>
            <a:off x="2319293" y="1861284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Ancestor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83D5A-A76A-6377-AD92-F404BE270CBE}"/>
              </a:ext>
            </a:extLst>
          </p:cNvPr>
          <p:cNvSpPr txBox="1"/>
          <p:nvPr/>
        </p:nvSpPr>
        <p:spPr>
          <a:xfrm>
            <a:off x="588380" y="5134709"/>
            <a:ext cx="11603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don’t know what the actual history of the change is, so use a model of evolution to consider all possible histories (</a:t>
            </a:r>
            <a:r>
              <a:rPr lang="en-US" sz="2400" dirty="0">
                <a:solidFill>
                  <a:srgbClr val="FF0000"/>
                </a:solidFill>
              </a:rPr>
              <a:t>maximum likelihood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5130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748F-239E-1B86-B7B4-A6A97AA2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2E66C-AFF5-A13A-FCC2-CFE276927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6624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7E77-788F-6BA2-7D79-530A5D69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11906"/>
            <a:ext cx="10515600" cy="1325563"/>
          </a:xfrm>
        </p:spPr>
        <p:txBody>
          <a:bodyPr/>
          <a:lstStyle/>
          <a:p>
            <a:r>
              <a:rPr lang="en-US" dirty="0"/>
              <a:t>Likelihood cont’d.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9BCACE-390A-02F6-8DB6-B7A58AA47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48" y="1240204"/>
            <a:ext cx="8166100" cy="31115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967D42-0D0F-8AE3-FACF-56AA32943E13}"/>
              </a:ext>
            </a:extLst>
          </p:cNvPr>
          <p:cNvSpPr txBox="1"/>
          <p:nvPr/>
        </p:nvSpPr>
        <p:spPr>
          <a:xfrm>
            <a:off x="509661" y="4925069"/>
            <a:ext cx="5412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Parameters: tree topology, branch lengths, substitution rates estimated to maximize likelihood of data</a:t>
            </a:r>
          </a:p>
        </p:txBody>
      </p:sp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1776BC6D-18A2-7AF7-000B-7896ECAD4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031" y="1112960"/>
            <a:ext cx="4175617" cy="2905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FEB3E5-D6D7-ECF2-1608-5A7A6990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39" y="4102834"/>
            <a:ext cx="3683000" cy="142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D9DF8B-08A1-FADA-195A-52F6B4F4F30D}"/>
              </a:ext>
            </a:extLst>
          </p:cNvPr>
          <p:cNvSpPr txBox="1"/>
          <p:nvPr/>
        </p:nvSpPr>
        <p:spPr>
          <a:xfrm>
            <a:off x="8749484" y="6550223"/>
            <a:ext cx="343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Ree</a:t>
            </a:r>
            <a:r>
              <a:rPr lang="en-US" sz="1400" dirty="0"/>
              <a:t> and </a:t>
            </a:r>
            <a:r>
              <a:rPr lang="en-US" sz="1400" dirty="0" err="1"/>
              <a:t>Hipp</a:t>
            </a:r>
            <a:r>
              <a:rPr lang="en-US" sz="1400" dirty="0"/>
              <a:t>, UChicago, 2021</a:t>
            </a:r>
          </a:p>
        </p:txBody>
      </p:sp>
    </p:spTree>
    <p:extLst>
      <p:ext uri="{BB962C8B-B14F-4D97-AF65-F5344CB8AC3E}">
        <p14:creationId xmlns:p14="http://schemas.microsoft.com/office/powerpoint/2010/main" val="1441016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A220-8E6B-8F4C-EFF9-7E43ADBC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D12CF-6F74-0025-1485-0BC8377C8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99771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854B-505C-99E6-40B9-5E6783D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DNA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4E441-C476-8CF6-D9E3-088580F5D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Markov models that describe relative rates of different changes</a:t>
            </a:r>
          </a:p>
          <a:p>
            <a:pPr lvl="1"/>
            <a:r>
              <a:rPr lang="en-US" dirty="0"/>
              <a:t>JC69 (Jukes and Cantor 1969)</a:t>
            </a:r>
          </a:p>
          <a:p>
            <a:pPr lvl="1"/>
            <a:r>
              <a:rPr lang="en-US" dirty="0"/>
              <a:t>K80 model (Kimura 1980)</a:t>
            </a:r>
          </a:p>
          <a:p>
            <a:pPr lvl="1"/>
            <a:r>
              <a:rPr lang="en-US" dirty="0"/>
              <a:t>K81 model (Kimura 1981)</a:t>
            </a:r>
          </a:p>
          <a:p>
            <a:pPr lvl="1"/>
            <a:r>
              <a:rPr lang="en-US" dirty="0"/>
              <a:t>F81 (</a:t>
            </a:r>
            <a:r>
              <a:rPr lang="en-US" dirty="0" err="1"/>
              <a:t>Felsenstein</a:t>
            </a:r>
            <a:r>
              <a:rPr lang="en-US" dirty="0"/>
              <a:t> 1981)</a:t>
            </a:r>
          </a:p>
          <a:p>
            <a:pPr lvl="1"/>
            <a:r>
              <a:rPr lang="en-US" dirty="0"/>
              <a:t>HKY85 model (Hasegawa, </a:t>
            </a:r>
            <a:r>
              <a:rPr lang="en-US" dirty="0" err="1"/>
              <a:t>Kishino</a:t>
            </a:r>
            <a:r>
              <a:rPr lang="en-US" dirty="0"/>
              <a:t> and Yano 1985)</a:t>
            </a:r>
          </a:p>
          <a:p>
            <a:pPr lvl="1"/>
            <a:r>
              <a:rPr lang="en-US" dirty="0"/>
              <a:t>T92 model (Tamura 1992)</a:t>
            </a:r>
          </a:p>
          <a:p>
            <a:pPr lvl="1"/>
            <a:r>
              <a:rPr lang="en-US" dirty="0"/>
              <a:t>TN93 model (Tamura and </a:t>
            </a:r>
            <a:r>
              <a:rPr lang="en-US" dirty="0" err="1"/>
              <a:t>Nei</a:t>
            </a:r>
            <a:r>
              <a:rPr lang="en-US" dirty="0"/>
              <a:t> 1993)</a:t>
            </a:r>
          </a:p>
          <a:p>
            <a:pPr lvl="1"/>
            <a:r>
              <a:rPr lang="en-US" dirty="0"/>
              <a:t>GTR model (</a:t>
            </a:r>
            <a:r>
              <a:rPr lang="en-US" dirty="0" err="1"/>
              <a:t>Tavaré</a:t>
            </a:r>
            <a:r>
              <a:rPr lang="en-US" dirty="0"/>
              <a:t> 1986)</a:t>
            </a:r>
          </a:p>
          <a:p>
            <a:pPr lvl="1"/>
            <a:r>
              <a:rPr lang="en-US" dirty="0"/>
              <a:t>Yep there’s a lot of them! How do I know what’s best for my data?</a:t>
            </a:r>
          </a:p>
        </p:txBody>
      </p:sp>
    </p:spTree>
    <p:extLst>
      <p:ext uri="{BB962C8B-B14F-4D97-AF65-F5344CB8AC3E}">
        <p14:creationId xmlns:p14="http://schemas.microsoft.com/office/powerpoint/2010/main" val="179654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63EA-541A-29AA-F1F1-F10FEAEC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18634-9B99-D6B4-2399-DB25E690A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03229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973E-C147-A6AD-F6D5-D74C554A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96735"/>
            <a:ext cx="10515600" cy="1325563"/>
          </a:xfrm>
        </p:spPr>
        <p:txBody>
          <a:bodyPr/>
          <a:lstStyle/>
          <a:p>
            <a:r>
              <a:rPr lang="en-US" dirty="0"/>
              <a:t>Good news, most people don’t need to know the mathematical specifics of these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696776-4FFD-8ED2-7F95-617E37BAF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834" y="1690688"/>
            <a:ext cx="7095978" cy="4965815"/>
          </a:xfrm>
        </p:spPr>
      </p:pic>
    </p:spTree>
    <p:extLst>
      <p:ext uri="{BB962C8B-B14F-4D97-AF65-F5344CB8AC3E}">
        <p14:creationId xmlns:p14="http://schemas.microsoft.com/office/powerpoint/2010/main" val="1782209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6E7E-CB8B-4145-CAC5-C0620676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37D26-D853-5684-C203-04C20DC87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55676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A3C9CA-F228-8480-D807-CE5B0CA20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90" y="876460"/>
            <a:ext cx="5125311" cy="4583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19EE34-972C-1731-2B66-E244EB56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00" y="257741"/>
            <a:ext cx="10515600" cy="1325563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BADD6-F95B-6223-FD1D-A3DB8B03BED9}"/>
              </a:ext>
            </a:extLst>
          </p:cNvPr>
          <p:cNvSpPr txBox="1"/>
          <p:nvPr/>
        </p:nvSpPr>
        <p:spPr>
          <a:xfrm>
            <a:off x="7856902" y="6488668"/>
            <a:ext cx="433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 err="1"/>
              <a:t>Ree</a:t>
            </a:r>
            <a:r>
              <a:rPr lang="en-US" dirty="0"/>
              <a:t> and </a:t>
            </a:r>
            <a:r>
              <a:rPr lang="en-US" dirty="0" err="1"/>
              <a:t>Hipp</a:t>
            </a:r>
            <a:r>
              <a:rPr lang="en-US" dirty="0"/>
              <a:t>, UChicago,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6AF47-14AA-C230-820F-61DD1BD2B864}"/>
              </a:ext>
            </a:extLst>
          </p:cNvPr>
          <p:cNvSpPr txBox="1"/>
          <p:nvPr/>
        </p:nvSpPr>
        <p:spPr>
          <a:xfrm>
            <a:off x="241700" y="3935740"/>
            <a:ext cx="71016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testing will give you BIC and AIC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AIC score: tries to select the model that most adequately describes an unknown, high dimensional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BIC score: tries to find the TRUE model among the set of candidates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6C908-B40D-7D8D-5D72-847786584207}"/>
              </a:ext>
            </a:extLst>
          </p:cNvPr>
          <p:cNvSpPr txBox="1"/>
          <p:nvPr/>
        </p:nvSpPr>
        <p:spPr>
          <a:xfrm>
            <a:off x="241700" y="1690688"/>
            <a:ext cx="60268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parameters means higher likelihood, but is the increase in likelihood necessary? Adds much more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Programs will use statistical methods to answer this question using Akaike Information Criteria (AIC), Bayesian Information Criterion (BIC), likelihood ratio tests, etc.</a:t>
            </a:r>
          </a:p>
        </p:txBody>
      </p:sp>
    </p:spTree>
    <p:extLst>
      <p:ext uri="{BB962C8B-B14F-4D97-AF65-F5344CB8AC3E}">
        <p14:creationId xmlns:p14="http://schemas.microsoft.com/office/powerpoint/2010/main" val="26076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1E0A-116D-F42A-E10F-D0678606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E0A9-1247-34C3-6293-8B6134495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A5F3A-A59D-7E3E-B687-131727C5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6" y="0"/>
            <a:ext cx="11843084" cy="66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38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F2D0-E6AA-6782-B0B4-52CDA736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9366A-2520-B803-883A-918F7E4F3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5839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2F4EC1-58EE-A124-E992-149FE0293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702" y="677814"/>
            <a:ext cx="6131387" cy="5272820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D3B556-79C8-EA22-A103-E2B85ACE6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664" y="2131182"/>
            <a:ext cx="5315634" cy="18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6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27BB-5EF3-04E2-5CD1-DA53B5AA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8EEC-BB07-C13B-5D38-C3F82017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6" y="1654883"/>
            <a:ext cx="6227768" cy="3548233"/>
          </a:xfrm>
        </p:spPr>
        <p:txBody>
          <a:bodyPr/>
          <a:lstStyle/>
          <a:p>
            <a:r>
              <a:rPr lang="en-US" dirty="0"/>
              <a:t>Specify number of replicates: how many times does the test replicate the original sequence alignment?</a:t>
            </a:r>
          </a:p>
          <a:p>
            <a:r>
              <a:rPr lang="en-US" dirty="0"/>
              <a:t>Standard in MEGA is 500 replicates, 1000 is better but takes longer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EB625-5974-3059-B846-4715C191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500" y="133643"/>
            <a:ext cx="5059217" cy="5282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958CF-8865-C3D8-4A4C-0A4B72A5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89" y="4198619"/>
            <a:ext cx="2434883" cy="24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4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CBF8-E719-4E65-8FFE-7E84CA7A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611B7-2F0C-6803-3DFB-F3C87C475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6700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B8C8F-0CC7-5973-ADC2-0322A9F5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941A2-F692-B0EF-2087-3D53D3CAA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055642" cy="6781299"/>
          </a:xfrm>
        </p:spPr>
      </p:pic>
    </p:spTree>
    <p:extLst>
      <p:ext uri="{BB962C8B-B14F-4D97-AF65-F5344CB8AC3E}">
        <p14:creationId xmlns:p14="http://schemas.microsoft.com/office/powerpoint/2010/main" val="996773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9E6D-28BC-CDC7-EA37-D6A143FA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278F6-E61E-B742-F37E-7A9FEE159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806990" cy="6641432"/>
          </a:xfrm>
        </p:spPr>
      </p:pic>
    </p:spTree>
    <p:extLst>
      <p:ext uri="{BB962C8B-B14F-4D97-AF65-F5344CB8AC3E}">
        <p14:creationId xmlns:p14="http://schemas.microsoft.com/office/powerpoint/2010/main" val="1931499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2356-484C-E15F-751F-3871F584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57" y="81756"/>
            <a:ext cx="10515600" cy="1325563"/>
          </a:xfrm>
        </p:spPr>
        <p:txBody>
          <a:bodyPr/>
          <a:lstStyle/>
          <a:p>
            <a:r>
              <a:rPr lang="en-US" dirty="0"/>
              <a:t>Warnings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477C-C3E8-5F76-DAA1-3D13E8BA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57" y="1558424"/>
            <a:ext cx="6026443" cy="4307889"/>
          </a:xfrm>
        </p:spPr>
        <p:txBody>
          <a:bodyPr/>
          <a:lstStyle/>
          <a:p>
            <a:r>
              <a:rPr lang="en-US" dirty="0"/>
              <a:t>Building phylogenies takes a LONG time, larger ones can take up to a week to run and Bayesian phylogenies can run for months, so a computing cluster is almost necessary for this</a:t>
            </a:r>
          </a:p>
          <a:p>
            <a:r>
              <a:rPr lang="en-US" dirty="0"/>
              <a:t>Without a proper outgroup or root, a phylogeny doesn’t tell you much about order of descent </a:t>
            </a:r>
          </a:p>
          <a:p>
            <a:r>
              <a:rPr lang="en-US" b="1" dirty="0"/>
              <a:t>Why was it so hard to make phylogenies for SARS-CoV-2?</a:t>
            </a:r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BB4C1D-E12F-6F28-D6C6-B07653CE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43" y="1407319"/>
            <a:ext cx="51308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6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DE69-B8AA-FB0D-20E0-5A65F8E1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0358F-69EC-2369-C2E6-09BA2CB35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0537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B5F407E3-188D-D59B-8EAE-501B200C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41" y="359763"/>
            <a:ext cx="7772400" cy="5884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F315D-F040-79E4-1327-2DB7DC0AE600}"/>
              </a:ext>
            </a:extLst>
          </p:cNvPr>
          <p:cNvSpPr txBox="1"/>
          <p:nvPr/>
        </p:nvSpPr>
        <p:spPr>
          <a:xfrm>
            <a:off x="9009089" y="2158584"/>
            <a:ext cx="25633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Putting your tree in context is important, without a control, can you really infer anything?</a:t>
            </a:r>
          </a:p>
        </p:txBody>
      </p:sp>
    </p:spTree>
    <p:extLst>
      <p:ext uri="{BB962C8B-B14F-4D97-AF65-F5344CB8AC3E}">
        <p14:creationId xmlns:p14="http://schemas.microsoft.com/office/powerpoint/2010/main" val="3745239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2853-26A8-20ED-7E0A-1DDD33C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696F2-FB09-1190-D849-71BE1DDC0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8608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rtebrate phylogeny with characters - Understanding Evolution">
            <a:extLst>
              <a:ext uri="{FF2B5EF4-FFF2-40B4-BE49-F238E27FC236}">
                <a16:creationId xmlns:a16="http://schemas.microsoft.com/office/drawing/2014/main" id="{5FB3847D-3A1D-59A4-424F-EC295EF6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5434"/>
            <a:ext cx="6789444" cy="45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1CAB71-4514-9698-7152-45B4993E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a phylogeny?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26841-C675-510E-B59D-252E9FD08917}"/>
              </a:ext>
            </a:extLst>
          </p:cNvPr>
          <p:cNvSpPr txBox="1"/>
          <p:nvPr/>
        </p:nvSpPr>
        <p:spPr>
          <a:xfrm>
            <a:off x="8974024" y="6492874"/>
            <a:ext cx="328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Hossfeld</a:t>
            </a:r>
            <a:r>
              <a:rPr lang="en-US" dirty="0"/>
              <a:t> and </a:t>
            </a:r>
            <a:r>
              <a:rPr lang="en-US" dirty="0" err="1"/>
              <a:t>Levit</a:t>
            </a:r>
            <a:r>
              <a:rPr lang="en-US" dirty="0"/>
              <a:t>, Nature, 2016 </a:t>
            </a:r>
          </a:p>
        </p:txBody>
      </p:sp>
      <p:pic>
        <p:nvPicPr>
          <p:cNvPr id="2" name="Picture 2" descr="Tree of life' took root 150 years ago | Nature">
            <a:extLst>
              <a:ext uri="{FF2B5EF4-FFF2-40B4-BE49-F238E27FC236}">
                <a16:creationId xmlns:a16="http://schemas.microsoft.com/office/drawing/2014/main" id="{2C869B4C-47EF-201C-78EF-AA652F2C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859" y="448253"/>
            <a:ext cx="3723736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A1594-A26A-6E7C-CAD5-AC9AB28334EA}"/>
              </a:ext>
            </a:extLst>
          </p:cNvPr>
          <p:cNvSpPr txBox="1"/>
          <p:nvPr/>
        </p:nvSpPr>
        <p:spPr>
          <a:xfrm>
            <a:off x="9609177" y="6212222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Baum et. al, Nature, 2008</a:t>
            </a:r>
          </a:p>
        </p:txBody>
      </p:sp>
    </p:spTree>
    <p:extLst>
      <p:ext uri="{BB962C8B-B14F-4D97-AF65-F5344CB8AC3E}">
        <p14:creationId xmlns:p14="http://schemas.microsoft.com/office/powerpoint/2010/main" val="920076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280A-553C-19D0-0A3B-BBF9858F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" y="170253"/>
            <a:ext cx="7928279" cy="1353747"/>
          </a:xfrm>
        </p:spPr>
        <p:txBody>
          <a:bodyPr/>
          <a:lstStyle/>
          <a:p>
            <a:r>
              <a:rPr lang="en-US" dirty="0"/>
              <a:t>Case study: influenza – antigenic shift and drift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196EA-D22A-E2EE-56A6-8E0481DC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5352184" cy="4536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84AEEE-9B88-FF0B-4CD1-AC6D2029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76" y="984250"/>
            <a:ext cx="5772150" cy="5319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4B93A-5161-E957-4324-58E012437F50}"/>
              </a:ext>
            </a:extLst>
          </p:cNvPr>
          <p:cNvSpPr txBox="1"/>
          <p:nvPr/>
        </p:nvSpPr>
        <p:spPr>
          <a:xfrm>
            <a:off x="10939157" y="6550223"/>
            <a:ext cx="1252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Yeo et al. 2021</a:t>
            </a:r>
          </a:p>
        </p:txBody>
      </p:sp>
    </p:spTree>
    <p:extLst>
      <p:ext uri="{BB962C8B-B14F-4D97-AF65-F5344CB8AC3E}">
        <p14:creationId xmlns:p14="http://schemas.microsoft.com/office/powerpoint/2010/main" val="4284089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B41B-FB72-B546-95B3-9AFB6ABF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66C7F-45D3-A6C4-3468-30B18ECCE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6151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ccines | Free Full-Text | An Antigenic Thrift-Based Approach to Influenza  Vaccine Design">
            <a:extLst>
              <a:ext uri="{FF2B5EF4-FFF2-40B4-BE49-F238E27FC236}">
                <a16:creationId xmlns:a16="http://schemas.microsoft.com/office/drawing/2014/main" id="{15785470-DBD5-F467-3D29-3CC9F85A0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19"/>
            <a:ext cx="8091353" cy="46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5280A-553C-19D0-0A3B-BBF9858F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" y="170253"/>
            <a:ext cx="7928279" cy="1353747"/>
          </a:xfrm>
        </p:spPr>
        <p:txBody>
          <a:bodyPr/>
          <a:lstStyle/>
          <a:p>
            <a:r>
              <a:rPr lang="en-US" dirty="0"/>
              <a:t>Case study: influenza – antigenic shift and drift</a:t>
            </a:r>
          </a:p>
        </p:txBody>
      </p:sp>
      <p:pic>
        <p:nvPicPr>
          <p:cNvPr id="11268" name="Picture 4" descr="Longcat - Wikipedia">
            <a:extLst>
              <a:ext uri="{FF2B5EF4-FFF2-40B4-BE49-F238E27FC236}">
                <a16:creationId xmlns:a16="http://schemas.microsoft.com/office/drawing/2014/main" id="{018A079E-6302-0174-1AD3-FC619F5B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139" y="0"/>
            <a:ext cx="2245811" cy="406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34DD45-2DB1-1664-25AB-2E94B7C16280}"/>
              </a:ext>
            </a:extLst>
          </p:cNvPr>
          <p:cNvSpPr txBox="1"/>
          <p:nvPr/>
        </p:nvSpPr>
        <p:spPr>
          <a:xfrm>
            <a:off x="0" y="6550223"/>
            <a:ext cx="1475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Bolton et al.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1629D-4D8B-F0AF-A758-6AE95CF08125}"/>
              </a:ext>
            </a:extLst>
          </p:cNvPr>
          <p:cNvSpPr txBox="1"/>
          <p:nvPr/>
        </p:nvSpPr>
        <p:spPr>
          <a:xfrm>
            <a:off x="8599235" y="4303454"/>
            <a:ext cx="35860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Is drift or shift happening here?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How does this impact vaccine design?</a:t>
            </a:r>
          </a:p>
        </p:txBody>
      </p:sp>
    </p:spTree>
    <p:extLst>
      <p:ext uri="{BB962C8B-B14F-4D97-AF65-F5344CB8AC3E}">
        <p14:creationId xmlns:p14="http://schemas.microsoft.com/office/powerpoint/2010/main" val="3925835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F6E6-F312-0152-00D4-BD938809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7616A-EE70-4C56-C7DF-B61D823A7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930446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diagram of a variety of cells&#10;&#10;Description automatically generated with medium confidence">
            <a:extLst>
              <a:ext uri="{FF2B5EF4-FFF2-40B4-BE49-F238E27FC236}">
                <a16:creationId xmlns:a16="http://schemas.microsoft.com/office/drawing/2014/main" id="{2EB174BA-43FB-545F-A5A8-0D1AF6A3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524" y="1793122"/>
            <a:ext cx="5584476" cy="4803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B9EF0-2ABA-7CF3-8C6A-6DE6EB0DFA05}"/>
              </a:ext>
            </a:extLst>
          </p:cNvPr>
          <p:cNvSpPr txBox="1"/>
          <p:nvPr/>
        </p:nvSpPr>
        <p:spPr>
          <a:xfrm>
            <a:off x="0" y="6334780"/>
            <a:ext cx="2045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Grenfell et al. 2004</a:t>
            </a:r>
          </a:p>
          <a:p>
            <a:r>
              <a:rPr lang="en-US" sz="1400" dirty="0" err="1"/>
              <a:t>Pybus</a:t>
            </a:r>
            <a:r>
              <a:rPr lang="en-US" sz="1400" dirty="0"/>
              <a:t> and </a:t>
            </a:r>
            <a:r>
              <a:rPr lang="en-US" sz="1400" dirty="0" err="1"/>
              <a:t>Rambaut</a:t>
            </a:r>
            <a:r>
              <a:rPr lang="en-US" sz="1400" dirty="0"/>
              <a:t> 2009</a:t>
            </a:r>
          </a:p>
        </p:txBody>
      </p:sp>
      <p:pic>
        <p:nvPicPr>
          <p:cNvPr id="10" name="Picture 9" descr="A diagram of a diagram of a dna tree&#10;&#10;Description automatically generated with medium confidence">
            <a:extLst>
              <a:ext uri="{FF2B5EF4-FFF2-40B4-BE49-F238E27FC236}">
                <a16:creationId xmlns:a16="http://schemas.microsoft.com/office/drawing/2014/main" id="{EBB1668B-AB6A-3B71-5718-E0259AB71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7" y="284813"/>
            <a:ext cx="6286443" cy="4212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C12717-AB03-4471-2D59-8064A91A4897}"/>
              </a:ext>
            </a:extLst>
          </p:cNvPr>
          <p:cNvSpPr txBox="1"/>
          <p:nvPr/>
        </p:nvSpPr>
        <p:spPr>
          <a:xfrm>
            <a:off x="8424472" y="974361"/>
            <a:ext cx="2887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Shapes matter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F91CD-A9FB-81F9-B9BD-E69494D6922F}"/>
              </a:ext>
            </a:extLst>
          </p:cNvPr>
          <p:cNvSpPr txBox="1"/>
          <p:nvPr/>
        </p:nvSpPr>
        <p:spPr>
          <a:xfrm>
            <a:off x="1606447" y="4769583"/>
            <a:ext cx="253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Units matter</a:t>
            </a:r>
          </a:p>
        </p:txBody>
      </p:sp>
    </p:spTree>
    <p:extLst>
      <p:ext uri="{BB962C8B-B14F-4D97-AF65-F5344CB8AC3E}">
        <p14:creationId xmlns:p14="http://schemas.microsoft.com/office/powerpoint/2010/main" val="2733013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AF01-8EED-7823-1767-1996C7D2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E806CC-B359-E286-43DA-6038FE73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492425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hylodynamics">
            <a:extLst>
              <a:ext uri="{FF2B5EF4-FFF2-40B4-BE49-F238E27FC236}">
                <a16:creationId xmlns:a16="http://schemas.microsoft.com/office/drawing/2014/main" id="{3E2866C5-3EDA-18E7-0236-0BD0F33DF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0"/>
          <a:stretch/>
        </p:blipFill>
        <p:spPr bwMode="auto">
          <a:xfrm>
            <a:off x="7962900" y="611187"/>
            <a:ext cx="4229100" cy="472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BA6E7B-CFFB-16BE-BCF7-AB4DC4761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-225754"/>
            <a:ext cx="10515600" cy="1325563"/>
          </a:xfrm>
        </p:spPr>
        <p:txBody>
          <a:bodyPr/>
          <a:lstStyle/>
          <a:p>
            <a:r>
              <a:rPr lang="en-US" dirty="0"/>
              <a:t>You can do a lot with phylogenies…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4989-CFDC-C219-6FFA-9B954BC19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517978"/>
            <a:ext cx="8058150" cy="4609307"/>
          </a:xfrm>
        </p:spPr>
        <p:txBody>
          <a:bodyPr>
            <a:normAutofit/>
          </a:bodyPr>
          <a:lstStyle/>
          <a:p>
            <a:r>
              <a:rPr lang="en-US" dirty="0" err="1"/>
              <a:t>Phylodynamics</a:t>
            </a:r>
            <a:endParaRPr lang="en-US" dirty="0"/>
          </a:p>
          <a:p>
            <a:r>
              <a:rPr lang="en-US" dirty="0"/>
              <a:t>Can look at phylogeny in context of other factors</a:t>
            </a:r>
          </a:p>
          <a:p>
            <a:pPr lvl="1"/>
            <a:r>
              <a:rPr lang="en-US" dirty="0"/>
              <a:t>Time (how long ago did this virus diverge)</a:t>
            </a:r>
          </a:p>
          <a:p>
            <a:pPr lvl="1"/>
            <a:r>
              <a:rPr lang="en-US" dirty="0"/>
              <a:t>Location (how did a virus change as it spread?)</a:t>
            </a:r>
          </a:p>
          <a:p>
            <a:pPr lvl="1"/>
            <a:r>
              <a:rPr lang="en-US" dirty="0"/>
              <a:t>Host (how did a virus change in different hosts?)</a:t>
            </a:r>
          </a:p>
          <a:p>
            <a:r>
              <a:rPr lang="en-US" dirty="0"/>
              <a:t>Maximum likelihood phylogenies good for: </a:t>
            </a:r>
          </a:p>
          <a:p>
            <a:pPr lvl="1"/>
            <a:r>
              <a:rPr lang="en-US" dirty="0"/>
              <a:t>How different/similar is one thing in comparison to known things</a:t>
            </a:r>
          </a:p>
        </p:txBody>
      </p:sp>
      <p:pic>
        <p:nvPicPr>
          <p:cNvPr id="4098" name="Picture 2" descr="BEAST Software - Bayesian Evolutionary Analysis Sampling Trees | BEAST  Documentation">
            <a:extLst>
              <a:ext uri="{FF2B5EF4-FFF2-40B4-BE49-F238E27FC236}">
                <a16:creationId xmlns:a16="http://schemas.microsoft.com/office/drawing/2014/main" id="{21E9F993-C637-7D5D-4387-6E01BD15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82" y="5514181"/>
            <a:ext cx="493471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826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7248-7BF6-763B-5A01-08A1EEEB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CDB57-422C-C2D1-F615-7EDE61FF2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35643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C8AC-6C2D-4966-D3B1-F7B01EC2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B3A24-CD9F-A39D-60EC-BF5D1D23B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42985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856D-59F0-53D6-AD24-918588C4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27691-C0A2-0F56-1B38-1CAD92708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583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285B-A959-4D51-277F-2875D82F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36A189-E062-E46F-99E6-CD36C3152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49" y="88397"/>
            <a:ext cx="11778174" cy="6625223"/>
          </a:xfrm>
        </p:spPr>
      </p:pic>
    </p:spTree>
    <p:extLst>
      <p:ext uri="{BB962C8B-B14F-4D97-AF65-F5344CB8AC3E}">
        <p14:creationId xmlns:p14="http://schemas.microsoft.com/office/powerpoint/2010/main" val="2485820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BBA-4A27-A45E-70B6-4B3A0B13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have your sequences,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243B-D676-A665-9C13-48680D50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 some reference sequences from NCBI</a:t>
            </a:r>
          </a:p>
          <a:p>
            <a:r>
              <a:rPr lang="en-US" dirty="0"/>
              <a:t>Get an outgroup from NCBI</a:t>
            </a:r>
          </a:p>
          <a:p>
            <a:r>
              <a:rPr lang="en-US" dirty="0"/>
              <a:t>Align them (use a software like MEGA or online like MAFFT)</a:t>
            </a:r>
          </a:p>
          <a:p>
            <a:r>
              <a:rPr lang="en-US" dirty="0"/>
              <a:t>Pick the best model (use a software like MEGA or </a:t>
            </a:r>
            <a:r>
              <a:rPr lang="en-US" dirty="0" err="1"/>
              <a:t>ModelTest</a:t>
            </a:r>
            <a:r>
              <a:rPr lang="en-US" dirty="0"/>
              <a:t>-NG)</a:t>
            </a:r>
          </a:p>
          <a:p>
            <a:r>
              <a:rPr lang="en-US" dirty="0"/>
              <a:t>Run the phylogeny using your aligned sequences and chosen model (use a software like MEGA or </a:t>
            </a:r>
            <a:r>
              <a:rPr lang="en-US" dirty="0" err="1"/>
              <a:t>RAxML</a:t>
            </a:r>
            <a:r>
              <a:rPr lang="en-US" dirty="0"/>
              <a:t>)</a:t>
            </a:r>
          </a:p>
          <a:p>
            <a:r>
              <a:rPr lang="en-US" dirty="0"/>
              <a:t>Visualize/edit tree in either R or </a:t>
            </a:r>
            <a:r>
              <a:rPr lang="en-US" dirty="0" err="1"/>
              <a:t>FigTree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of this listed is free to use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0B3F-88DE-BC53-BD5E-D3FDF3E0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068E9-FD3B-9A46-0DE1-040F73C3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62886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C35-BA12-A028-4BD2-6A6AA8DB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98802"/>
            <a:ext cx="10515600" cy="1325563"/>
          </a:xfrm>
        </p:spPr>
        <p:txBody>
          <a:bodyPr/>
          <a:lstStyle/>
          <a:p>
            <a:r>
              <a:rPr lang="en-US" dirty="0"/>
              <a:t>Potential for pretty figures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453AB7-8D3A-3C99-3DB6-45096610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478"/>
            <a:ext cx="4103522" cy="41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526EA-273F-C577-FE2C-7F66B37BE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0"/>
            <a:ext cx="4914900" cy="4103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F73F3-8007-5D65-F627-994870050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799" y="4097878"/>
            <a:ext cx="5810251" cy="2576155"/>
          </a:xfrm>
          <a:prstGeom prst="rect">
            <a:avLst/>
          </a:prstGeom>
        </p:spPr>
      </p:pic>
      <p:pic>
        <p:nvPicPr>
          <p:cNvPr id="1034" name="Picture 10" descr="dendrogram - How can I create a large tanglegram in R that is readable and  can be saved - Stack Overflow">
            <a:extLst>
              <a:ext uri="{FF2B5EF4-FFF2-40B4-BE49-F238E27FC236}">
                <a16:creationId xmlns:a16="http://schemas.microsoft.com/office/drawing/2014/main" id="{73F7D01E-B360-3BB1-2DE5-1C30C6319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54" y="920034"/>
            <a:ext cx="3060146" cy="317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7921552-D347-E056-B05D-A2A83D179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16" y="1595891"/>
            <a:ext cx="3798722" cy="5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09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80BF-E8F9-1883-AF59-F9344657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99025B-2290-8085-101B-F617A09E1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2473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A096-A5B6-2EB9-123C-21EF3737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6EA0A-0051-80F3-5AA9-E919A48F9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52619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DE0A-3048-76CF-DB76-D0DE0C9C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C42DB-ED16-9689-BE02-97281C0B0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792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10FE-994A-0D11-0301-66664DB1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15654-5556-C063-0E91-502FAFD98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37672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C026-910F-266E-5E70-CDF93769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74AE77-B230-CB44-2FA0-987D0C135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26527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0196-8240-D7DA-D632-02396A67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2B148-BEE2-9B02-8607-D05BAE3B1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27826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80DE-2429-3378-5CBA-F5208DBB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1ACA7-439E-4B7D-CBF8-0ED6418AA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89" y="124076"/>
            <a:ext cx="11971421" cy="6733924"/>
          </a:xfrm>
        </p:spPr>
      </p:pic>
    </p:spTree>
    <p:extLst>
      <p:ext uri="{BB962C8B-B14F-4D97-AF65-F5344CB8AC3E}">
        <p14:creationId xmlns:p14="http://schemas.microsoft.com/office/powerpoint/2010/main" val="197470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rtebrate phylogeny with characters - Understanding Evolution">
            <a:extLst>
              <a:ext uri="{FF2B5EF4-FFF2-40B4-BE49-F238E27FC236}">
                <a16:creationId xmlns:a16="http://schemas.microsoft.com/office/drawing/2014/main" id="{5FB3847D-3A1D-59A4-424F-EC295EF6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5434"/>
            <a:ext cx="6789444" cy="45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1CAB71-4514-9698-7152-45B4993E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a phylogeny?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26841-C675-510E-B59D-252E9FD08917}"/>
              </a:ext>
            </a:extLst>
          </p:cNvPr>
          <p:cNvSpPr txBox="1"/>
          <p:nvPr/>
        </p:nvSpPr>
        <p:spPr>
          <a:xfrm>
            <a:off x="8951889" y="6507864"/>
            <a:ext cx="328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Hossfeld</a:t>
            </a:r>
            <a:r>
              <a:rPr lang="en-US" dirty="0"/>
              <a:t> and </a:t>
            </a:r>
            <a:r>
              <a:rPr lang="en-US" dirty="0" err="1"/>
              <a:t>Levit</a:t>
            </a:r>
            <a:r>
              <a:rPr lang="en-US" dirty="0"/>
              <a:t>, Nature, 2016 </a:t>
            </a:r>
          </a:p>
        </p:txBody>
      </p:sp>
      <p:pic>
        <p:nvPicPr>
          <p:cNvPr id="2" name="Picture 2" descr="Tree of life' took root 150 years ago | Nature">
            <a:extLst>
              <a:ext uri="{FF2B5EF4-FFF2-40B4-BE49-F238E27FC236}">
                <a16:creationId xmlns:a16="http://schemas.microsoft.com/office/drawing/2014/main" id="{2C869B4C-47EF-201C-78EF-AA652F2C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389" y="450783"/>
            <a:ext cx="3723736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A1594-A26A-6E7C-CAD5-AC9AB28334EA}"/>
              </a:ext>
            </a:extLst>
          </p:cNvPr>
          <p:cNvSpPr txBox="1"/>
          <p:nvPr/>
        </p:nvSpPr>
        <p:spPr>
          <a:xfrm>
            <a:off x="9573872" y="6206670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Baum et. al, Nature, 2008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66EEF-E4D1-9645-A625-35B454886DC7}"/>
              </a:ext>
            </a:extLst>
          </p:cNvPr>
          <p:cNvSpPr/>
          <p:nvPr/>
        </p:nvSpPr>
        <p:spPr>
          <a:xfrm>
            <a:off x="1746438" y="2279235"/>
            <a:ext cx="8212347" cy="21400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“A phylogenetic tree, or a phylogeny, is a diagram that depicts the lines of evolutionary descent of different species, organisms, or genes from a common ancestor.”</a:t>
            </a:r>
          </a:p>
        </p:txBody>
      </p:sp>
    </p:spTree>
    <p:extLst>
      <p:ext uri="{BB962C8B-B14F-4D97-AF65-F5344CB8AC3E}">
        <p14:creationId xmlns:p14="http://schemas.microsoft.com/office/powerpoint/2010/main" val="3631680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421AB4-CB1D-BB89-4ACE-00C289A9A684}"/>
              </a:ext>
            </a:extLst>
          </p:cNvPr>
          <p:cNvSpPr txBox="1"/>
          <p:nvPr/>
        </p:nvSpPr>
        <p:spPr>
          <a:xfrm>
            <a:off x="8363243" y="2828835"/>
            <a:ext cx="2672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have a new sequence and need to figure out what it is…go to BLAST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C7DF3-0DA0-6750-94C6-C7A494E1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1556767"/>
            <a:ext cx="7772400" cy="40724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9A575DA-0B2C-7C22-1CCE-7E2DA2A8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16" y="0"/>
            <a:ext cx="10515600" cy="1325563"/>
          </a:xfrm>
        </p:spPr>
        <p:txBody>
          <a:bodyPr/>
          <a:lstStyle/>
          <a:p>
            <a:r>
              <a:rPr lang="en-US" dirty="0"/>
              <a:t>Steps to revisit later</a:t>
            </a:r>
          </a:p>
        </p:txBody>
      </p:sp>
    </p:spTree>
    <p:extLst>
      <p:ext uri="{BB962C8B-B14F-4D97-AF65-F5344CB8AC3E}">
        <p14:creationId xmlns:p14="http://schemas.microsoft.com/office/powerpoint/2010/main" val="2458845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BA03-EDDF-7B22-F2B3-6325F052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7329C-FF28-DD3D-A327-696866CDF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0523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763F-4609-9CD8-2649-6701CBAC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52284-8B09-DA92-7AEA-930875278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39976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D364-3DEB-C2B4-D696-5ABF95EB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BA48A-0C77-8EC8-5166-CA5DA2B85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4169" y="-36096"/>
            <a:ext cx="12256169" cy="6894095"/>
          </a:xfrm>
        </p:spPr>
      </p:pic>
    </p:spTree>
    <p:extLst>
      <p:ext uri="{BB962C8B-B14F-4D97-AF65-F5344CB8AC3E}">
        <p14:creationId xmlns:p14="http://schemas.microsoft.com/office/powerpoint/2010/main" val="4160493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CCC65-146F-32A3-477C-25A2423F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4D0F0A-D6AD-AAFC-B4DF-D4F5F7308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00766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E7EC-DA50-9703-1C48-82519D4B0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74D4E-DE0D-AB8E-237C-F7C08AB6A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53027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0B5E-214B-8251-802E-40D3BFC8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88AE18-42F6-C4A8-8170-4D33887FF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9908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D546-4017-0D6A-6CDB-732B63A6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901B47-B97A-F1C0-8FD6-DC97F8AC3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1438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40F0-19AC-254A-F4A4-5BE8060D3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5B58D7-8078-0C84-10CC-5490FE7B9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88453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2BAC-8212-F65D-571F-5C663BE1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4EE4C2-2639-FBF3-8CD7-7F61A778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236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FAF9-70F9-BBD5-7BEA-218CCE9C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4C746-B22B-3426-405D-84B3E59B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18" y="0"/>
            <a:ext cx="11945056" cy="6719094"/>
          </a:xfrm>
        </p:spPr>
      </p:pic>
    </p:spTree>
    <p:extLst>
      <p:ext uri="{BB962C8B-B14F-4D97-AF65-F5344CB8AC3E}">
        <p14:creationId xmlns:p14="http://schemas.microsoft.com/office/powerpoint/2010/main" val="4282589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85B0-99E9-98D6-44AE-25108639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CC223-704E-C59E-32FB-87EED19E4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9262172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4321-CA64-BFD4-BED2-5322EF81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A97F-92D4-9F5F-632A-36022A51A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35553" cy="6826249"/>
          </a:xfrm>
        </p:spPr>
      </p:pic>
    </p:spTree>
    <p:extLst>
      <p:ext uri="{BB962C8B-B14F-4D97-AF65-F5344CB8AC3E}">
        <p14:creationId xmlns:p14="http://schemas.microsoft.com/office/powerpoint/2010/main" val="13324695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61057-A2C1-5AB3-5CCE-889E6471D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079" y="833438"/>
            <a:ext cx="7532620" cy="5010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EADFC-E33C-903F-FCA4-4EF06BBC75BA}"/>
              </a:ext>
            </a:extLst>
          </p:cNvPr>
          <p:cNvSpPr txBox="1"/>
          <p:nvPr/>
        </p:nvSpPr>
        <p:spPr>
          <a:xfrm>
            <a:off x="8305020" y="1636204"/>
            <a:ext cx="38869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align our sequences, so the analysis is comparing sequences in the same region of the genome</a:t>
            </a:r>
          </a:p>
          <a:p>
            <a:endParaRPr lang="en-US" dirty="0"/>
          </a:p>
          <a:p>
            <a:r>
              <a:rPr lang="en-US" dirty="0"/>
              <a:t>1. Open MEGA, and open a file/session, select your concatenated </a:t>
            </a:r>
            <a:r>
              <a:rPr lang="en-US" dirty="0" err="1"/>
              <a:t>fasta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2. MEGA will ask if you want to align or analyze, click on align</a:t>
            </a:r>
          </a:p>
        </p:txBody>
      </p:sp>
    </p:spTree>
    <p:extLst>
      <p:ext uri="{BB962C8B-B14F-4D97-AF65-F5344CB8AC3E}">
        <p14:creationId xmlns:p14="http://schemas.microsoft.com/office/powerpoint/2010/main" val="17710378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A8C4-33A4-F4E5-3AB5-7A0D424E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46AC53-F48B-4E79-BA6C-BA00DCA65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2569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4F59-5F17-A173-445E-FAE6B48B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422752-548B-1EB4-1CF5-BBBCAEF5A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1301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E33D-E5B4-7072-A5A1-8AB73C59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8C1F-4323-745D-6440-955EFC477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30359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03CA-3475-BD33-D4BF-95CBC40D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B4037-7391-ED55-0D15-A34112C39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68323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794A-2E99-FE75-FB70-5E202E85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65566-CEE9-8C84-B44D-515422D7F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2" cy="6858001"/>
          </a:xfrm>
        </p:spPr>
      </p:pic>
    </p:spTree>
    <p:extLst>
      <p:ext uri="{BB962C8B-B14F-4D97-AF65-F5344CB8AC3E}">
        <p14:creationId xmlns:p14="http://schemas.microsoft.com/office/powerpoint/2010/main" val="5071348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F845-80AC-DAB6-984A-DFB56904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1CD9C4-C717-A6A2-8768-A71AC2D9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533354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5A50-DA10-704C-F90E-DCB19591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C22B0-1DD9-B741-65B2-E5D3F9671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383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8C69-8531-C59C-920E-AB008015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01" y="194683"/>
            <a:ext cx="10515600" cy="1325563"/>
          </a:xfrm>
        </p:spPr>
        <p:txBody>
          <a:bodyPr/>
          <a:lstStyle/>
          <a:p>
            <a:r>
              <a:rPr lang="en-US" dirty="0"/>
              <a:t>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8017-9A33-2D11-8FDC-A439861DC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101" y="1488001"/>
            <a:ext cx="10515600" cy="4351338"/>
          </a:xfrm>
        </p:spPr>
        <p:txBody>
          <a:bodyPr/>
          <a:lstStyle/>
          <a:p>
            <a:r>
              <a:rPr lang="en-US" dirty="0"/>
              <a:t>Lecture component</a:t>
            </a:r>
          </a:p>
          <a:p>
            <a:pPr lvl="1"/>
            <a:r>
              <a:rPr lang="en-US" dirty="0"/>
              <a:t>Learn basics of what a phylogeny is</a:t>
            </a:r>
          </a:p>
          <a:p>
            <a:pPr lvl="1"/>
            <a:r>
              <a:rPr lang="en-US" dirty="0"/>
              <a:t>Learn how to read phylogenies</a:t>
            </a:r>
          </a:p>
          <a:p>
            <a:pPr lvl="1"/>
            <a:r>
              <a:rPr lang="en-US" dirty="0"/>
              <a:t>Basics of phylogenetic modeling</a:t>
            </a:r>
          </a:p>
          <a:p>
            <a:r>
              <a:rPr lang="en-US" dirty="0"/>
              <a:t>Tutorial component</a:t>
            </a:r>
          </a:p>
          <a:p>
            <a:pPr lvl="1"/>
            <a:r>
              <a:rPr lang="en-US" dirty="0"/>
              <a:t>Learn how to make a phylogenetic tree from sequencing data</a:t>
            </a:r>
          </a:p>
          <a:p>
            <a:pPr lvl="1"/>
            <a:r>
              <a:rPr lang="en-US" dirty="0"/>
              <a:t>Using influenza protein sequences in MEGA software</a:t>
            </a:r>
          </a:p>
          <a:p>
            <a:pPr lvl="1"/>
            <a:r>
              <a:rPr lang="en-US" dirty="0"/>
              <a:t>Edit and visualize tree in R and </a:t>
            </a:r>
            <a:r>
              <a:rPr lang="en-US" dirty="0" err="1"/>
              <a:t>FigTree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A8D97-52BB-3A7D-A3B3-42DA5226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55" y="226928"/>
            <a:ext cx="1651811" cy="2319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B00A5-14C2-7C98-F509-809AD59F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14" y="5175775"/>
            <a:ext cx="4466785" cy="211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CFF1D-FF45-AF41-A593-F4D32147D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040" y="5175775"/>
            <a:ext cx="2954215" cy="1533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A6A0E-25CE-B100-B977-803EA2679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4490" y="2372025"/>
            <a:ext cx="3570649" cy="1253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B2F2F-D060-B29A-B077-2EA85B9ED1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68" t="1168" r="5980" b="806"/>
          <a:stretch/>
        </p:blipFill>
        <p:spPr>
          <a:xfrm>
            <a:off x="9412554" y="78645"/>
            <a:ext cx="2779446" cy="55035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36987B-2438-0E8B-4230-FB84EF10A1B9}"/>
              </a:ext>
            </a:extLst>
          </p:cNvPr>
          <p:cNvSpPr/>
          <p:nvPr/>
        </p:nvSpPr>
        <p:spPr>
          <a:xfrm>
            <a:off x="10073390" y="5208019"/>
            <a:ext cx="1482799" cy="218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C04046-0B8B-450C-938C-8B7E81E59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101" y="7864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04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664E-5E33-58BF-6519-170B67E7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A548E-393A-4FD9-F1CF-57E4219F9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33898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E4452-51D6-0F51-028C-4F224618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547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C502-1928-F3BD-C07B-2697553D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890489-3178-4989-52C4-829049855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2398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54EDA9-C70F-3DC6-4D98-AE3AC8092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790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C6F1-CD7E-56B2-F0DB-A9D8F9B4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730C1-D796-C116-7F92-BA55EADCC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0263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36337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0F51BC-B692-132C-F9F5-174DEE36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96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6AC3-FB82-CC82-C42E-0712FF23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7C18D-0636-7BEE-FD90-8DB2F4BA6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62979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059E3-5524-AC3F-95CD-BEE540B83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296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93D4-6AA3-95DA-A3A2-A7A97E80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C6EF7-CBDA-2763-6DEC-D66C2E65A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1978105" cy="6737684"/>
          </a:xfrm>
        </p:spPr>
      </p:pic>
    </p:spTree>
    <p:extLst>
      <p:ext uri="{BB962C8B-B14F-4D97-AF65-F5344CB8AC3E}">
        <p14:creationId xmlns:p14="http://schemas.microsoft.com/office/powerpoint/2010/main" val="27928435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99BA1-586F-B432-D12B-B6A7CE15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99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3857</TotalTime>
  <Words>1117</Words>
  <Application>Microsoft Office PowerPoint</Application>
  <PresentationFormat>Widescreen</PresentationFormat>
  <Paragraphs>154</Paragraphs>
  <Slides>105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Wingdings</vt:lpstr>
      <vt:lpstr>Office Theme</vt:lpstr>
      <vt:lpstr>Introduction to phylogenetics</vt:lpstr>
      <vt:lpstr>PowerPoint Presentation</vt:lpstr>
      <vt:lpstr>What is a phylogeny?</vt:lpstr>
      <vt:lpstr>PowerPoint Presentation</vt:lpstr>
      <vt:lpstr>What is a phylogeny?</vt:lpstr>
      <vt:lpstr>PowerPoint Presentation</vt:lpstr>
      <vt:lpstr>What is a phylogeny?</vt:lpstr>
      <vt:lpstr>PowerPoint Presentation</vt:lpstr>
      <vt:lpstr>Goals:</vt:lpstr>
      <vt:lpstr>PowerPoint Presentation</vt:lpstr>
      <vt:lpstr>What can you do with phylogenies?</vt:lpstr>
      <vt:lpstr>PowerPoint Presentation</vt:lpstr>
      <vt:lpstr>What can you do with phylogenies?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Anatomy of a phylogeny</vt:lpstr>
      <vt:lpstr>PowerPoint Presentation</vt:lpstr>
      <vt:lpstr>Cladogram versus phylogenetic tree</vt:lpstr>
      <vt:lpstr>PowerPoint Presentation</vt:lpstr>
      <vt:lpstr>Cladogram versus phylogenetic tree</vt:lpstr>
      <vt:lpstr>PowerPoint Presentation</vt:lpstr>
      <vt:lpstr>PowerPoint Presentation</vt:lpstr>
      <vt:lpstr>PowerPoint Presentation</vt:lpstr>
      <vt:lpstr>Parsimony versus likelihood</vt:lpstr>
      <vt:lpstr>PowerPoint Presentation</vt:lpstr>
      <vt:lpstr>Parsimony: minimum number of changes regardless of time/opportunity</vt:lpstr>
      <vt:lpstr>PowerPoint Presentation</vt:lpstr>
      <vt:lpstr>Likelihood: probability of ancestral and descendant status is a function of time (branch length)</vt:lpstr>
      <vt:lpstr>PowerPoint Presentation</vt:lpstr>
      <vt:lpstr>Likelihood cont’d. </vt:lpstr>
      <vt:lpstr>PowerPoint Presentation</vt:lpstr>
      <vt:lpstr>Models of DNA evolution</vt:lpstr>
      <vt:lpstr>PowerPoint Presentation</vt:lpstr>
      <vt:lpstr>Good news, most people don’t need to know the mathematical specifics of these models</vt:lpstr>
      <vt:lpstr>PowerPoint Presentation</vt:lpstr>
      <vt:lpstr>Model selection</vt:lpstr>
      <vt:lpstr>PowerPoint Presentation</vt:lpstr>
      <vt:lpstr>PowerPoint Presentation</vt:lpstr>
      <vt:lpstr>Bootstrapping</vt:lpstr>
      <vt:lpstr>PowerPoint Presentation</vt:lpstr>
      <vt:lpstr>PowerPoint Presentation</vt:lpstr>
      <vt:lpstr>PowerPoint Presentation</vt:lpstr>
      <vt:lpstr>Warnings and limitations</vt:lpstr>
      <vt:lpstr>PowerPoint Presentation</vt:lpstr>
      <vt:lpstr>PowerPoint Presentation</vt:lpstr>
      <vt:lpstr>PowerPoint Presentation</vt:lpstr>
      <vt:lpstr>Case study: influenza – antigenic shift and drift</vt:lpstr>
      <vt:lpstr>PowerPoint Presentation</vt:lpstr>
      <vt:lpstr>Case study: influenza – antigenic shift and drift</vt:lpstr>
      <vt:lpstr>PowerPoint Presentation</vt:lpstr>
      <vt:lpstr>PowerPoint Presentation</vt:lpstr>
      <vt:lpstr>PowerPoint Presentation</vt:lpstr>
      <vt:lpstr>You can do a lot with phylogenies…</vt:lpstr>
      <vt:lpstr>PowerPoint Presentation</vt:lpstr>
      <vt:lpstr>PowerPoint Presentation</vt:lpstr>
      <vt:lpstr>PowerPoint Presentation</vt:lpstr>
      <vt:lpstr>So you have your sequences, now what?</vt:lpstr>
      <vt:lpstr>PowerPoint Presentation</vt:lpstr>
      <vt:lpstr>Potential for pretty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to revisit later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Then make pretty in R!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Gwenddolen Kettenburg</dc:creator>
  <cp:lastModifiedBy>Sophie Lockwood</cp:lastModifiedBy>
  <cp:revision>70</cp:revision>
  <dcterms:created xsi:type="dcterms:W3CDTF">2024-01-15T20:01:45Z</dcterms:created>
  <dcterms:modified xsi:type="dcterms:W3CDTF">2025-05-23T07:18:11Z</dcterms:modified>
</cp:coreProperties>
</file>